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353" r:id="rId7"/>
    <p:sldId id="261" r:id="rId8"/>
    <p:sldId id="262" r:id="rId9"/>
    <p:sldId id="263" r:id="rId10"/>
    <p:sldId id="360" r:id="rId11"/>
    <p:sldId id="361" r:id="rId12"/>
    <p:sldId id="362" r:id="rId13"/>
    <p:sldId id="264" r:id="rId14"/>
    <p:sldId id="265" r:id="rId15"/>
    <p:sldId id="266" r:id="rId16"/>
    <p:sldId id="267" r:id="rId17"/>
    <p:sldId id="363" r:id="rId18"/>
    <p:sldId id="359" r:id="rId19"/>
    <p:sldId id="268" r:id="rId20"/>
    <p:sldId id="269" r:id="rId21"/>
    <p:sldId id="274" r:id="rId22"/>
    <p:sldId id="275" r:id="rId23"/>
    <p:sldId id="276" r:id="rId24"/>
    <p:sldId id="286" r:id="rId25"/>
    <p:sldId id="287" r:id="rId26"/>
    <p:sldId id="291" r:id="rId27"/>
    <p:sldId id="277" r:id="rId28"/>
    <p:sldId id="278" r:id="rId29"/>
    <p:sldId id="288" r:id="rId30"/>
    <p:sldId id="280" r:id="rId31"/>
    <p:sldId id="281" r:id="rId32"/>
    <p:sldId id="282" r:id="rId33"/>
    <p:sldId id="283" r:id="rId34"/>
    <p:sldId id="279" r:id="rId35"/>
    <p:sldId id="289" r:id="rId36"/>
    <p:sldId id="290" r:id="rId37"/>
    <p:sldId id="284" r:id="rId38"/>
    <p:sldId id="292" r:id="rId39"/>
    <p:sldId id="293" r:id="rId40"/>
    <p:sldId id="294" r:id="rId41"/>
    <p:sldId id="304" r:id="rId42"/>
    <p:sldId id="333" r:id="rId43"/>
    <p:sldId id="335" r:id="rId44"/>
    <p:sldId id="334" r:id="rId45"/>
    <p:sldId id="270" r:id="rId46"/>
    <p:sldId id="354" r:id="rId47"/>
    <p:sldId id="271" r:id="rId48"/>
    <p:sldId id="272" r:id="rId49"/>
    <p:sldId id="273" r:id="rId50"/>
    <p:sldId id="295" r:id="rId51"/>
    <p:sldId id="296" r:id="rId52"/>
    <p:sldId id="297" r:id="rId53"/>
    <p:sldId id="298" r:id="rId54"/>
    <p:sldId id="299" r:id="rId55"/>
    <p:sldId id="300" r:id="rId56"/>
    <p:sldId id="301" r:id="rId57"/>
    <p:sldId id="302" r:id="rId58"/>
    <p:sldId id="305" r:id="rId59"/>
    <p:sldId id="306" r:id="rId60"/>
    <p:sldId id="303" r:id="rId61"/>
    <p:sldId id="307" r:id="rId62"/>
    <p:sldId id="308" r:id="rId63"/>
    <p:sldId id="309" r:id="rId64"/>
    <p:sldId id="310" r:id="rId65"/>
    <p:sldId id="311" r:id="rId66"/>
    <p:sldId id="312" r:id="rId67"/>
    <p:sldId id="336" r:id="rId68"/>
    <p:sldId id="337" r:id="rId69"/>
    <p:sldId id="313" r:id="rId70"/>
    <p:sldId id="314" r:id="rId71"/>
    <p:sldId id="315" r:id="rId72"/>
    <p:sldId id="316" r:id="rId73"/>
    <p:sldId id="319" r:id="rId74"/>
    <p:sldId id="318" r:id="rId75"/>
    <p:sldId id="320" r:id="rId76"/>
    <p:sldId id="321" r:id="rId77"/>
    <p:sldId id="322" r:id="rId78"/>
    <p:sldId id="323" r:id="rId79"/>
    <p:sldId id="324" r:id="rId80"/>
    <p:sldId id="327" r:id="rId81"/>
    <p:sldId id="325" r:id="rId82"/>
    <p:sldId id="326" r:id="rId83"/>
    <p:sldId id="328" r:id="rId84"/>
    <p:sldId id="329" r:id="rId85"/>
    <p:sldId id="330" r:id="rId86"/>
    <p:sldId id="331" r:id="rId87"/>
    <p:sldId id="332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  <p:sldId id="347" r:id="rId98"/>
    <p:sldId id="348" r:id="rId99"/>
    <p:sldId id="349" r:id="rId100"/>
    <p:sldId id="350" r:id="rId101"/>
    <p:sldId id="355" r:id="rId102"/>
    <p:sldId id="356" r:id="rId103"/>
    <p:sldId id="358" r:id="rId104"/>
    <p:sldId id="357" r:id="rId105"/>
    <p:sldId id="351" r:id="rId106"/>
    <p:sldId id="352" r:id="rId10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E6E0A90-D88C-4F0F-BA69-A03F6B0B2632}">
          <p14:sldIdLst>
            <p14:sldId id="256"/>
            <p14:sldId id="257"/>
            <p14:sldId id="258"/>
            <p14:sldId id="259"/>
            <p14:sldId id="260"/>
            <p14:sldId id="353"/>
            <p14:sldId id="261"/>
            <p14:sldId id="262"/>
            <p14:sldId id="263"/>
            <p14:sldId id="360"/>
            <p14:sldId id="361"/>
            <p14:sldId id="362"/>
            <p14:sldId id="264"/>
            <p14:sldId id="265"/>
            <p14:sldId id="266"/>
            <p14:sldId id="267"/>
            <p14:sldId id="363"/>
            <p14:sldId id="359"/>
            <p14:sldId id="268"/>
            <p14:sldId id="269"/>
            <p14:sldId id="274"/>
            <p14:sldId id="275"/>
            <p14:sldId id="276"/>
            <p14:sldId id="286"/>
            <p14:sldId id="287"/>
            <p14:sldId id="291"/>
            <p14:sldId id="277"/>
            <p14:sldId id="278"/>
            <p14:sldId id="288"/>
            <p14:sldId id="280"/>
            <p14:sldId id="281"/>
            <p14:sldId id="282"/>
            <p14:sldId id="283"/>
            <p14:sldId id="279"/>
            <p14:sldId id="289"/>
            <p14:sldId id="290"/>
            <p14:sldId id="284"/>
            <p14:sldId id="292"/>
            <p14:sldId id="293"/>
            <p14:sldId id="294"/>
            <p14:sldId id="304"/>
            <p14:sldId id="333"/>
            <p14:sldId id="335"/>
            <p14:sldId id="334"/>
            <p14:sldId id="270"/>
            <p14:sldId id="354"/>
            <p14:sldId id="271"/>
            <p14:sldId id="272"/>
            <p14:sldId id="273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5"/>
            <p14:sldId id="306"/>
            <p14:sldId id="303"/>
            <p14:sldId id="307"/>
            <p14:sldId id="308"/>
            <p14:sldId id="309"/>
            <p14:sldId id="310"/>
            <p14:sldId id="311"/>
            <p14:sldId id="312"/>
            <p14:sldId id="336"/>
            <p14:sldId id="337"/>
            <p14:sldId id="313"/>
            <p14:sldId id="314"/>
            <p14:sldId id="315"/>
            <p14:sldId id="316"/>
            <p14:sldId id="319"/>
            <p14:sldId id="318"/>
            <p14:sldId id="320"/>
            <p14:sldId id="321"/>
            <p14:sldId id="322"/>
            <p14:sldId id="323"/>
            <p14:sldId id="324"/>
            <p14:sldId id="327"/>
            <p14:sldId id="325"/>
            <p14:sldId id="326"/>
            <p14:sldId id="328"/>
            <p14:sldId id="329"/>
            <p14:sldId id="330"/>
            <p14:sldId id="331"/>
            <p14:sldId id="332"/>
            <p14:sldId id="338"/>
            <p14:sldId id="339"/>
            <p14:sldId id="340"/>
            <p14:sldId id="341"/>
            <p14:sldId id="342"/>
            <p14:sldId id="343"/>
            <p14:sldId id="344"/>
            <p14:sldId id="345"/>
            <p14:sldId id="346"/>
            <p14:sldId id="347"/>
            <p14:sldId id="348"/>
            <p14:sldId id="349"/>
            <p14:sldId id="350"/>
            <p14:sldId id="355"/>
            <p14:sldId id="356"/>
            <p14:sldId id="358"/>
            <p14:sldId id="357"/>
            <p14:sldId id="351"/>
            <p14:sldId id="35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58" autoAdjust="0"/>
    <p:restoredTop sz="94660"/>
  </p:normalViewPr>
  <p:slideViewPr>
    <p:cSldViewPr snapToGrid="0">
      <p:cViewPr varScale="1">
        <p:scale>
          <a:sx n="76" d="100"/>
          <a:sy n="76" d="100"/>
        </p:scale>
        <p:origin x="31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110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viewProps" Target="viewProp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1/16/2018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1/16/2018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1/16/2018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1/16/2018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1/16/2018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mp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tmp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tmp"/><Relationship Id="rId2" Type="http://schemas.openxmlformats.org/officeDocument/2006/relationships/image" Target="../media/image72.tmp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mp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mp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mp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mp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mp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mp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mp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mp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mp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mp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mp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mp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m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mp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mp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3.t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tmp"/><Relationship Id="rId5" Type="http://schemas.openxmlformats.org/officeDocument/2006/relationships/image" Target="../media/image35.tmp"/><Relationship Id="rId4" Type="http://schemas.openxmlformats.org/officeDocument/2006/relationships/image" Target="../media/image34.tmp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tmp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tmp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tmp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tmp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mp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tmp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tmp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tmp"/><Relationship Id="rId2" Type="http://schemas.openxmlformats.org/officeDocument/2006/relationships/image" Target="../media/image43.tmp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tmp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tmp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tmp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tmp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tmp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tmp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tmp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tmp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tmp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tmp"/><Relationship Id="rId2" Type="http://schemas.openxmlformats.org/officeDocument/2006/relationships/image" Target="../media/image58.tmp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tmp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tmp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tmp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tmp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tmp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tmp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tmp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MV Boli" panose="02000500030200090000" pitchFamily="2" charset="0"/>
                <a:cs typeface="MV Boli" panose="02000500030200090000" pitchFamily="2" charset="0"/>
              </a:rPr>
              <a:t>Agile Team Practices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latin typeface="MV Boli" panose="02000500030200090000" pitchFamily="2" charset="0"/>
                <a:cs typeface="MV Boli" panose="02000500030200090000" pitchFamily="2" charset="0"/>
              </a:rPr>
              <a:t>-Scrum Core</a:t>
            </a:r>
          </a:p>
          <a:p>
            <a:r>
              <a:rPr lang="en-US" dirty="0">
                <a:latin typeface="MV Boli" panose="02000500030200090000" pitchFamily="2" charset="0"/>
                <a:cs typeface="MV Boli" panose="02000500030200090000" pitchFamily="2" charset="0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1262891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Screen Clippi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3000" y="1"/>
            <a:ext cx="9652000" cy="6858000"/>
          </a:xfrm>
        </p:spPr>
      </p:pic>
    </p:spTree>
    <p:extLst>
      <p:ext uri="{BB962C8B-B14F-4D97-AF65-F5344CB8AC3E}">
        <p14:creationId xmlns:p14="http://schemas.microsoft.com/office/powerpoint/2010/main" val="405180031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MV Boli" panose="02000500030200090000" pitchFamily="2" charset="0"/>
                <a:cs typeface="MV Boli" panose="02000500030200090000" pitchFamily="2" charset="0"/>
              </a:rPr>
              <a:t>Code focused metrics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3795" y="1591733"/>
            <a:ext cx="10353762" cy="4978400"/>
          </a:xfrm>
        </p:spPr>
        <p:txBody>
          <a:bodyPr>
            <a:normAutofit/>
          </a:bodyPr>
          <a:lstStyle/>
          <a:p>
            <a:r>
              <a:rPr lang="en-US" dirty="0">
                <a:latin typeface="MV Boli" panose="02000500030200090000" pitchFamily="2" charset="0"/>
                <a:cs typeface="MV Boli" panose="02000500030200090000" pitchFamily="2" charset="0"/>
              </a:rPr>
              <a:t>Code Coverage</a:t>
            </a:r>
          </a:p>
          <a:p>
            <a:pPr lvl="1"/>
            <a:r>
              <a:rPr lang="en-US" dirty="0">
                <a:latin typeface="MV Boli" panose="02000500030200090000" pitchFamily="2" charset="0"/>
                <a:cs typeface="MV Boli" panose="02000500030200090000" pitchFamily="2" charset="0"/>
              </a:rPr>
              <a:t>% of LOC exercised by unit tests</a:t>
            </a:r>
          </a:p>
          <a:p>
            <a:pPr lvl="1"/>
            <a:r>
              <a:rPr lang="en-US" dirty="0">
                <a:latin typeface="MV Boli" panose="02000500030200090000" pitchFamily="2" charset="0"/>
                <a:cs typeface="MV Boli" panose="02000500030200090000" pitchFamily="2" charset="0"/>
              </a:rPr>
              <a:t>Indicates exercise, not health</a:t>
            </a:r>
          </a:p>
          <a:p>
            <a:r>
              <a:rPr lang="en-US" dirty="0" err="1">
                <a:latin typeface="MV Boli" panose="02000500030200090000" pitchFamily="2" charset="0"/>
                <a:cs typeface="MV Boli" panose="02000500030200090000" pitchFamily="2" charset="0"/>
              </a:rPr>
              <a:t>Cyclomatic</a:t>
            </a:r>
            <a:r>
              <a:rPr lang="en-US" dirty="0">
                <a:latin typeface="MV Boli" panose="02000500030200090000" pitchFamily="2" charset="0"/>
                <a:cs typeface="MV Boli" panose="02000500030200090000" pitchFamily="2" charset="0"/>
              </a:rPr>
              <a:t> Complexity</a:t>
            </a:r>
          </a:p>
          <a:p>
            <a:pPr lvl="1"/>
            <a:r>
              <a:rPr lang="en-US" dirty="0">
                <a:latin typeface="MV Boli" panose="02000500030200090000" pitchFamily="2" charset="0"/>
                <a:cs typeface="MV Boli" panose="02000500030200090000" pitchFamily="2" charset="0"/>
              </a:rPr>
              <a:t>Used to gauge the complexity of a code base</a:t>
            </a:r>
          </a:p>
          <a:p>
            <a:pPr lvl="1"/>
            <a:r>
              <a:rPr lang="en-US" dirty="0">
                <a:latin typeface="MV Boli" panose="02000500030200090000" pitchFamily="2" charset="0"/>
                <a:cs typeface="MV Boli" panose="02000500030200090000" pitchFamily="2" charset="0"/>
              </a:rPr>
              <a:t>Measures the number of independent paths through the code</a:t>
            </a:r>
          </a:p>
          <a:p>
            <a:r>
              <a:rPr lang="en-US" dirty="0">
                <a:latin typeface="MV Boli" panose="02000500030200090000" pitchFamily="2" charset="0"/>
                <a:cs typeface="MV Boli" panose="02000500030200090000" pitchFamily="2" charset="0"/>
              </a:rPr>
              <a:t>Defect Density</a:t>
            </a:r>
          </a:p>
          <a:p>
            <a:pPr lvl="1"/>
            <a:r>
              <a:rPr lang="en-US" dirty="0">
                <a:latin typeface="MV Boli" panose="02000500030200090000" pitchFamily="2" charset="0"/>
                <a:cs typeface="MV Boli" panose="02000500030200090000" pitchFamily="2" charset="0"/>
              </a:rPr>
              <a:t>Defects per Lines of Code</a:t>
            </a:r>
          </a:p>
          <a:p>
            <a:pPr lvl="1"/>
            <a:r>
              <a:rPr lang="en-US" dirty="0">
                <a:latin typeface="MV Boli" panose="02000500030200090000" pitchFamily="2" charset="0"/>
                <a:cs typeface="MV Boli" panose="02000500030200090000" pitchFamily="2" charset="0"/>
              </a:rPr>
              <a:t>Gives an overall sense of code base quality</a:t>
            </a:r>
          </a:p>
        </p:txBody>
      </p:sp>
    </p:spTree>
    <p:extLst>
      <p:ext uri="{BB962C8B-B14F-4D97-AF65-F5344CB8AC3E}">
        <p14:creationId xmlns:p14="http://schemas.microsoft.com/office/powerpoint/2010/main" val="321687930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MV Boli" panose="02000500030200090000" pitchFamily="2" charset="0"/>
                <a:cs typeface="MV Boli" panose="02000500030200090000" pitchFamily="2" charset="0"/>
              </a:rPr>
              <a:t>XP – Extreme programming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MV Boli" panose="02000500030200090000" pitchFamily="2" charset="0"/>
                <a:cs typeface="MV Boli" panose="02000500030200090000" pitchFamily="2" charset="0"/>
              </a:rPr>
              <a:t>Originated with Kent Beck in 1999</a:t>
            </a:r>
          </a:p>
          <a:p>
            <a:r>
              <a:rPr lang="en-US" dirty="0">
                <a:latin typeface="MV Boli" panose="02000500030200090000" pitchFamily="2" charset="0"/>
                <a:cs typeface="MV Boli" panose="02000500030200090000" pitchFamily="2" charset="0"/>
              </a:rPr>
              <a:t>Kent Beck’s basic idea</a:t>
            </a:r>
          </a:p>
          <a:p>
            <a:pPr marL="0" indent="0">
              <a:buNone/>
            </a:pPr>
            <a:endParaRPr lang="en-US" dirty="0"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1827" y="3137902"/>
            <a:ext cx="6765938" cy="3326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7462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3227" y="342527"/>
            <a:ext cx="6505973" cy="6092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358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MV Boli" panose="02000500030200090000" pitchFamily="2" charset="0"/>
                <a:cs typeface="MV Boli" panose="02000500030200090000" pitchFamily="2" charset="0"/>
              </a:rPr>
              <a:t>Lean manufacturing</a:t>
            </a:r>
            <a:endParaRPr lang="en-US" dirty="0"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pic>
        <p:nvPicPr>
          <p:cNvPr id="5" name="Content Placeholder 4" descr="Screen Clippi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70899" y="1935921"/>
            <a:ext cx="8239551" cy="4666080"/>
          </a:xfrm>
        </p:spPr>
      </p:pic>
    </p:spTree>
    <p:extLst>
      <p:ext uri="{BB962C8B-B14F-4D97-AF65-F5344CB8AC3E}">
        <p14:creationId xmlns:p14="http://schemas.microsoft.com/office/powerpoint/2010/main" val="153118412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latin typeface="MV Boli" panose="02000500030200090000" pitchFamily="2" charset="0"/>
                <a:cs typeface="MV Boli" panose="02000500030200090000" pitchFamily="2" charset="0"/>
              </a:rPr>
              <a:t>Principles of Lean software development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MV Boli" panose="02000500030200090000" pitchFamily="2" charset="0"/>
                <a:cs typeface="MV Boli" panose="02000500030200090000" pitchFamily="2" charset="0"/>
              </a:rPr>
              <a:t>Eliminate waste </a:t>
            </a:r>
          </a:p>
          <a:p>
            <a:r>
              <a:rPr lang="en-US" dirty="0">
                <a:latin typeface="MV Boli" panose="02000500030200090000" pitchFamily="2" charset="0"/>
                <a:cs typeface="MV Boli" panose="02000500030200090000" pitchFamily="2" charset="0"/>
              </a:rPr>
              <a:t>Amplify learning</a:t>
            </a:r>
          </a:p>
          <a:p>
            <a:r>
              <a:rPr lang="en-US" dirty="0">
                <a:latin typeface="MV Boli" panose="02000500030200090000" pitchFamily="2" charset="0"/>
                <a:cs typeface="MV Boli" panose="02000500030200090000" pitchFamily="2" charset="0"/>
              </a:rPr>
              <a:t>Respect people</a:t>
            </a:r>
          </a:p>
          <a:p>
            <a:r>
              <a:rPr lang="en-US" dirty="0">
                <a:latin typeface="MV Boli" panose="02000500030200090000" pitchFamily="2" charset="0"/>
                <a:cs typeface="MV Boli" panose="02000500030200090000" pitchFamily="2" charset="0"/>
              </a:rPr>
              <a:t>Build quality in </a:t>
            </a:r>
          </a:p>
          <a:p>
            <a:r>
              <a:rPr lang="en-US" dirty="0">
                <a:latin typeface="MV Boli" panose="02000500030200090000" pitchFamily="2" charset="0"/>
                <a:cs typeface="MV Boli" panose="02000500030200090000" pitchFamily="2" charset="0"/>
              </a:rPr>
              <a:t>Defer commitment</a:t>
            </a:r>
          </a:p>
          <a:p>
            <a:r>
              <a:rPr lang="en-US" dirty="0">
                <a:latin typeface="MV Boli" panose="02000500030200090000" pitchFamily="2" charset="0"/>
                <a:cs typeface="MV Boli" panose="02000500030200090000" pitchFamily="2" charset="0"/>
              </a:rPr>
              <a:t>Deliver fast </a:t>
            </a:r>
          </a:p>
          <a:p>
            <a:r>
              <a:rPr lang="en-US" dirty="0">
                <a:latin typeface="MV Boli" panose="02000500030200090000" pitchFamily="2" charset="0"/>
                <a:cs typeface="MV Boli" panose="02000500030200090000" pitchFamily="2" charset="0"/>
              </a:rPr>
              <a:t>Recognize and optimize the whole</a:t>
            </a:r>
          </a:p>
        </p:txBody>
      </p:sp>
    </p:spTree>
    <p:extLst>
      <p:ext uri="{BB962C8B-B14F-4D97-AF65-F5344CB8AC3E}">
        <p14:creationId xmlns:p14="http://schemas.microsoft.com/office/powerpoint/2010/main" val="265078263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402974" y="2560934"/>
            <a:ext cx="7198226" cy="14465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800" b="1" cap="none" spc="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MV Boli" panose="02000500030200090000" pitchFamily="2" charset="0"/>
                <a:cs typeface="MV Boli" panose="02000500030200090000" pitchFamily="2" charset="0"/>
              </a:rPr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216674925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218275" cy="6858000"/>
          </a:xfrm>
          <a:prstGeom prst="rect">
            <a:avLst/>
          </a:prstGeom>
        </p:spPr>
      </p:pic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417251">
            <a:off x="1054267" y="1266428"/>
            <a:ext cx="5798903" cy="4325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4221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5874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1177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achine generated alternative text:&#10;Kent Beck &#10;Mike Beedle &#10;Arie van Bennekum &#10;Alistair Cockburn &#10;Ward Cunningham &#10;Martin Fowler &#10;James Grenning &#10;Jim Highsmith &#10;Andrew Hunt &#10;Original Signatories &#10;Ron Jeffries &#10;Jon Kern &#10;Brian Marick &#10;RobertC. Martin &#10;Steve Mellor &#10;Ken Schwaber &#10;Jeff Sutherland &#10;Dave Thomas 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549" y="1287462"/>
            <a:ext cx="10869033" cy="4122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41438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84402" y="729421"/>
            <a:ext cx="6175498" cy="5449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9681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195" y="660400"/>
            <a:ext cx="6693505" cy="5438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722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76586" y="571499"/>
            <a:ext cx="5751513" cy="5751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3017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3928" y="653670"/>
            <a:ext cx="6261472" cy="5449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5096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MV Boli" panose="02000500030200090000" pitchFamily="2" charset="0"/>
                <a:cs typeface="MV Boli" panose="02000500030200090000" pitchFamily="2" charset="0"/>
              </a:rPr>
              <a:t>Scrum </a:t>
            </a:r>
            <a:r>
              <a:rPr lang="zh-CN" altLang="en-US" dirty="0">
                <a:latin typeface="MV Boli" panose="02000500030200090000" pitchFamily="2" charset="0"/>
                <a:cs typeface="MV Boli" panose="02000500030200090000" pitchFamily="2" charset="0"/>
              </a:rPr>
              <a:t>起源</a:t>
            </a:r>
            <a:endParaRPr lang="en-US" dirty="0"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pic>
        <p:nvPicPr>
          <p:cNvPr id="4" name="Content Placeholder 3" descr="Screen Clippi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21538" y="1935921"/>
            <a:ext cx="5928761" cy="4702120"/>
          </a:xfrm>
        </p:spPr>
      </p:pic>
    </p:spTree>
    <p:extLst>
      <p:ext uri="{BB962C8B-B14F-4D97-AF65-F5344CB8AC3E}">
        <p14:creationId xmlns:p14="http://schemas.microsoft.com/office/powerpoint/2010/main" val="877365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551" y="317122"/>
            <a:ext cx="9084248" cy="5985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6362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MV Boli" panose="02000500030200090000" pitchFamily="2" charset="0"/>
                <a:cs typeface="MV Boli" panose="02000500030200090000" pitchFamily="2" charset="0"/>
              </a:rPr>
              <a:t>What’s scrum - </a:t>
            </a:r>
            <a:br>
              <a:rPr lang="en-US" altLang="zh-CN" dirty="0">
                <a:latin typeface="MV Boli" panose="02000500030200090000" pitchFamily="2" charset="0"/>
                <a:cs typeface="MV Boli" panose="02000500030200090000" pitchFamily="2" charset="0"/>
              </a:rPr>
            </a:br>
            <a:r>
              <a:rPr lang="en-US" altLang="zh-CN" dirty="0">
                <a:latin typeface="MV Boli" panose="02000500030200090000" pitchFamily="2" charset="0"/>
                <a:cs typeface="MV Boli" panose="02000500030200090000" pitchFamily="2" charset="0"/>
              </a:rPr>
              <a:t>scrum is a framework </a:t>
            </a:r>
            <a:endParaRPr lang="en-US" dirty="0"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pic>
        <p:nvPicPr>
          <p:cNvPr id="4" name="Content Placeholder 3" descr="Screen Clippi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20526" y="1935921"/>
            <a:ext cx="7650573" cy="4637536"/>
          </a:xfrm>
        </p:spPr>
      </p:pic>
    </p:spTree>
    <p:extLst>
      <p:ext uri="{BB962C8B-B14F-4D97-AF65-F5344CB8AC3E}">
        <p14:creationId xmlns:p14="http://schemas.microsoft.com/office/powerpoint/2010/main" val="14723385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MV Boli" panose="02000500030200090000" pitchFamily="2" charset="0"/>
                <a:cs typeface="MV Boli" panose="02000500030200090000" pitchFamily="2" charset="0"/>
              </a:rPr>
              <a:t>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>
                <a:latin typeface="MV Boli" panose="02000500030200090000" pitchFamily="2" charset="0"/>
                <a:cs typeface="MV Boli" panose="02000500030200090000" pitchFamily="2" charset="0"/>
              </a:rPr>
              <a:t>What is Agile/ </a:t>
            </a:r>
            <a:r>
              <a:rPr lang="en-US" altLang="zh-CN" dirty="0">
                <a:latin typeface="MV Boli" panose="02000500030200090000" pitchFamily="2" charset="0"/>
                <a:cs typeface="MV Boli" panose="02000500030200090000" pitchFamily="2" charset="0"/>
              </a:rPr>
              <a:t>Why it works </a:t>
            </a:r>
            <a:r>
              <a:rPr lang="zh-CN" altLang="en-US" dirty="0">
                <a:latin typeface="MV Boli" panose="02000500030200090000" pitchFamily="2" charset="0"/>
                <a:cs typeface="MV Boli" panose="02000500030200090000" pitchFamily="2" charset="0"/>
              </a:rPr>
              <a:t>什么是敏捷</a:t>
            </a:r>
            <a:r>
              <a:rPr lang="en-US" altLang="zh-CN" dirty="0">
                <a:latin typeface="MV Boli" panose="02000500030200090000" pitchFamily="2" charset="0"/>
                <a:cs typeface="MV Boli" panose="02000500030200090000" pitchFamily="2" charset="0"/>
              </a:rPr>
              <a:t>/</a:t>
            </a:r>
            <a:r>
              <a:rPr lang="zh-CN" altLang="en-US" dirty="0">
                <a:latin typeface="MV Boli" panose="02000500030200090000" pitchFamily="2" charset="0"/>
                <a:cs typeface="MV Boli" panose="02000500030200090000" pitchFamily="2" charset="0"/>
              </a:rPr>
              <a:t>为什么选择敏捷</a:t>
            </a:r>
            <a:endParaRPr lang="en-US" altLang="zh-CN" dirty="0">
              <a:latin typeface="MV Boli" panose="02000500030200090000" pitchFamily="2" charset="0"/>
              <a:cs typeface="MV Boli" panose="02000500030200090000" pitchFamily="2" charset="0"/>
            </a:endParaRPr>
          </a:p>
          <a:p>
            <a:r>
              <a:rPr lang="en-US" altLang="zh-CN" dirty="0">
                <a:latin typeface="MV Boli" panose="02000500030200090000" pitchFamily="2" charset="0"/>
                <a:cs typeface="MV Boli" panose="02000500030200090000" pitchFamily="2" charset="0"/>
              </a:rPr>
              <a:t>Agile Requirements and Estimation </a:t>
            </a:r>
            <a:r>
              <a:rPr lang="zh-CN" altLang="en-US" dirty="0">
                <a:latin typeface="MV Boli" panose="02000500030200090000" pitchFamily="2" charset="0"/>
                <a:cs typeface="MV Boli" panose="02000500030200090000" pitchFamily="2" charset="0"/>
              </a:rPr>
              <a:t>敏捷中的需求与估算</a:t>
            </a:r>
            <a:endParaRPr lang="en-US" altLang="zh-CN" dirty="0">
              <a:latin typeface="MV Boli" panose="02000500030200090000" pitchFamily="2" charset="0"/>
              <a:cs typeface="MV Boli" panose="02000500030200090000" pitchFamily="2" charset="0"/>
            </a:endParaRPr>
          </a:p>
          <a:p>
            <a:r>
              <a:rPr lang="en-US" dirty="0">
                <a:latin typeface="MV Boli" panose="02000500030200090000" pitchFamily="2" charset="0"/>
                <a:cs typeface="MV Boli" panose="02000500030200090000" pitchFamily="2" charset="0"/>
              </a:rPr>
              <a:t>Scrum</a:t>
            </a:r>
          </a:p>
          <a:p>
            <a:pPr lvl="1"/>
            <a:r>
              <a:rPr lang="en-US" dirty="0">
                <a:latin typeface="MV Boli" panose="02000500030200090000" pitchFamily="2" charset="0"/>
                <a:cs typeface="MV Boli" panose="02000500030200090000" pitchFamily="2" charset="0"/>
              </a:rPr>
              <a:t>Scrum </a:t>
            </a:r>
            <a:r>
              <a:rPr lang="en-US" altLang="zh-CN" dirty="0">
                <a:latin typeface="MV Boli" panose="02000500030200090000" pitchFamily="2" charset="0"/>
                <a:cs typeface="MV Boli" panose="02000500030200090000" pitchFamily="2" charset="0"/>
              </a:rPr>
              <a:t>Roles</a:t>
            </a:r>
            <a:r>
              <a:rPr lang="zh-CN" altLang="en-US" dirty="0">
                <a:latin typeface="MV Boli" panose="02000500030200090000" pitchFamily="2" charset="0"/>
                <a:cs typeface="MV Boli" panose="02000500030200090000" pitchFamily="2" charset="0"/>
              </a:rPr>
              <a:t> 角色</a:t>
            </a:r>
            <a:endParaRPr lang="en-US" altLang="zh-CN" dirty="0">
              <a:latin typeface="MV Boli" panose="02000500030200090000" pitchFamily="2" charset="0"/>
              <a:cs typeface="MV Boli" panose="02000500030200090000" pitchFamily="2" charset="0"/>
            </a:endParaRPr>
          </a:p>
          <a:p>
            <a:pPr lvl="1"/>
            <a:r>
              <a:rPr lang="en-US" altLang="zh-CN" dirty="0">
                <a:latin typeface="MV Boli" panose="02000500030200090000" pitchFamily="2" charset="0"/>
                <a:cs typeface="MV Boli" panose="02000500030200090000" pitchFamily="2" charset="0"/>
              </a:rPr>
              <a:t>Scrum</a:t>
            </a:r>
            <a:r>
              <a:rPr lang="zh-CN" altLang="en-US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altLang="zh-CN" dirty="0">
                <a:latin typeface="MV Boli" panose="02000500030200090000" pitchFamily="2" charset="0"/>
                <a:cs typeface="MV Boli" panose="02000500030200090000" pitchFamily="2" charset="0"/>
              </a:rPr>
              <a:t>Artifacts </a:t>
            </a:r>
            <a:r>
              <a:rPr lang="zh-CN" altLang="en-US" dirty="0">
                <a:latin typeface="MV Boli" panose="02000500030200090000" pitchFamily="2" charset="0"/>
                <a:cs typeface="MV Boli" panose="02000500030200090000" pitchFamily="2" charset="0"/>
              </a:rPr>
              <a:t>资产</a:t>
            </a:r>
            <a:endParaRPr lang="en-US" altLang="zh-CN" dirty="0">
              <a:latin typeface="MV Boli" panose="02000500030200090000" pitchFamily="2" charset="0"/>
              <a:cs typeface="MV Boli" panose="02000500030200090000" pitchFamily="2" charset="0"/>
            </a:endParaRPr>
          </a:p>
          <a:p>
            <a:pPr lvl="1"/>
            <a:r>
              <a:rPr lang="en-US" altLang="zh-CN" dirty="0">
                <a:latin typeface="MV Boli" panose="02000500030200090000" pitchFamily="2" charset="0"/>
                <a:cs typeface="MV Boli" panose="02000500030200090000" pitchFamily="2" charset="0"/>
              </a:rPr>
              <a:t>Scrum Event</a:t>
            </a:r>
            <a:r>
              <a:rPr lang="zh-CN" altLang="en-US" dirty="0">
                <a:latin typeface="MV Boli" panose="02000500030200090000" pitchFamily="2" charset="0"/>
                <a:cs typeface="MV Boli" panose="02000500030200090000" pitchFamily="2" charset="0"/>
              </a:rPr>
              <a:t> 事件</a:t>
            </a:r>
            <a:endParaRPr lang="en-US" altLang="zh-CN" dirty="0">
              <a:latin typeface="MV Boli" panose="02000500030200090000" pitchFamily="2" charset="0"/>
              <a:cs typeface="MV Boli" panose="02000500030200090000" pitchFamily="2" charset="0"/>
            </a:endParaRPr>
          </a:p>
          <a:p>
            <a:pPr lvl="1"/>
            <a:r>
              <a:rPr lang="en-US" altLang="zh-CN" dirty="0">
                <a:latin typeface="MV Boli" panose="02000500030200090000" pitchFamily="2" charset="0"/>
                <a:cs typeface="MV Boli" panose="02000500030200090000" pitchFamily="2" charset="0"/>
              </a:rPr>
              <a:t>Scrum Values </a:t>
            </a:r>
            <a:r>
              <a:rPr lang="zh-CN" altLang="en-US" dirty="0">
                <a:latin typeface="MV Boli" panose="02000500030200090000" pitchFamily="2" charset="0"/>
                <a:cs typeface="MV Boli" panose="02000500030200090000" pitchFamily="2" charset="0"/>
              </a:rPr>
              <a:t>价值观</a:t>
            </a:r>
            <a:endParaRPr lang="en-US" dirty="0">
              <a:latin typeface="MV Boli" panose="02000500030200090000" pitchFamily="2" charset="0"/>
              <a:cs typeface="MV Boli" panose="02000500030200090000" pitchFamily="2" charset="0"/>
            </a:endParaRPr>
          </a:p>
          <a:p>
            <a:r>
              <a:rPr lang="en-US" dirty="0">
                <a:latin typeface="MV Boli" panose="02000500030200090000" pitchFamily="2" charset="0"/>
                <a:cs typeface="MV Boli" panose="02000500030200090000" pitchFamily="2" charset="0"/>
              </a:rPr>
              <a:t>Agile Planning </a:t>
            </a:r>
            <a:r>
              <a:rPr lang="zh-CN" altLang="en-US" dirty="0">
                <a:latin typeface="MV Boli" panose="02000500030200090000" pitchFamily="2" charset="0"/>
                <a:cs typeface="MV Boli" panose="02000500030200090000" pitchFamily="2" charset="0"/>
              </a:rPr>
              <a:t>敏捷中的计划</a:t>
            </a:r>
            <a:endParaRPr lang="en-US" altLang="zh-CN" dirty="0">
              <a:latin typeface="MV Boli" panose="02000500030200090000" pitchFamily="2" charset="0"/>
              <a:cs typeface="MV Boli" panose="02000500030200090000" pitchFamily="2" charset="0"/>
            </a:endParaRPr>
          </a:p>
          <a:p>
            <a:r>
              <a:rPr lang="en-US" altLang="zh-CN" dirty="0">
                <a:latin typeface="MV Boli" panose="02000500030200090000" pitchFamily="2" charset="0"/>
                <a:cs typeface="MV Boli" panose="02000500030200090000" pitchFamily="2" charset="0"/>
              </a:rPr>
              <a:t>Agile Practices </a:t>
            </a:r>
            <a:r>
              <a:rPr lang="zh-CN" altLang="en-US" dirty="0">
                <a:latin typeface="MV Boli" panose="02000500030200090000" pitchFamily="2" charset="0"/>
                <a:cs typeface="MV Boli" panose="02000500030200090000" pitchFamily="2" charset="0"/>
              </a:rPr>
              <a:t>敏捷实践</a:t>
            </a:r>
            <a:endParaRPr lang="en-US" dirty="0"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52498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Screen Clippi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8558" y="762000"/>
            <a:ext cx="10113485" cy="5486400"/>
          </a:xfrm>
        </p:spPr>
      </p:pic>
    </p:spTree>
    <p:extLst>
      <p:ext uri="{BB962C8B-B14F-4D97-AF65-F5344CB8AC3E}">
        <p14:creationId xmlns:p14="http://schemas.microsoft.com/office/powerpoint/2010/main" val="35870621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MV Boli" panose="02000500030200090000" pitchFamily="2" charset="0"/>
                <a:cs typeface="MV Boli" panose="02000500030200090000" pitchFamily="2" charset="0"/>
              </a:rPr>
              <a:t>Agile requirements and estimation</a:t>
            </a:r>
            <a:br>
              <a:rPr lang="en-US" altLang="zh-CN" dirty="0">
                <a:latin typeface="MV Boli" panose="02000500030200090000" pitchFamily="2" charset="0"/>
                <a:cs typeface="MV Boli" panose="02000500030200090000" pitchFamily="2" charset="0"/>
              </a:rPr>
            </a:br>
            <a:r>
              <a:rPr lang="en-US" altLang="zh-CN" dirty="0">
                <a:latin typeface="MV Boli" panose="02000500030200090000" pitchFamily="2" charset="0"/>
                <a:cs typeface="MV Boli" panose="02000500030200090000" pitchFamily="2" charset="0"/>
              </a:rPr>
              <a:t>- effective requirements</a:t>
            </a:r>
            <a:endParaRPr lang="en-US" dirty="0"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MV Boli" panose="02000500030200090000" pitchFamily="2" charset="0"/>
                <a:cs typeface="MV Boli" panose="02000500030200090000" pitchFamily="2" charset="0"/>
              </a:rPr>
              <a:t>Requirements specifications, Software requirements specification, Use-cases, Features, User Stories, etc.</a:t>
            </a:r>
          </a:p>
          <a:p>
            <a:r>
              <a:rPr lang="zh-CN" altLang="en-US" dirty="0">
                <a:latin typeface="MV Boli" panose="02000500030200090000" pitchFamily="2" charset="0"/>
                <a:cs typeface="MV Boli" panose="02000500030200090000" pitchFamily="2" charset="0"/>
              </a:rPr>
              <a:t>需求规格，软件需求规格（</a:t>
            </a:r>
            <a:r>
              <a:rPr lang="en-US" altLang="zh-CN" dirty="0">
                <a:latin typeface="MV Boli" panose="02000500030200090000" pitchFamily="2" charset="0"/>
                <a:cs typeface="MV Boli" panose="02000500030200090000" pitchFamily="2" charset="0"/>
              </a:rPr>
              <a:t>SRS</a:t>
            </a:r>
            <a:r>
              <a:rPr lang="zh-CN" altLang="en-US" dirty="0">
                <a:latin typeface="MV Boli" panose="02000500030200090000" pitchFamily="2" charset="0"/>
                <a:cs typeface="MV Boli" panose="02000500030200090000" pitchFamily="2" charset="0"/>
              </a:rPr>
              <a:t>）， 用例，功能，用户故事， 等</a:t>
            </a:r>
            <a:endParaRPr lang="en-US" altLang="zh-CN" dirty="0">
              <a:latin typeface="MV Boli" panose="02000500030200090000" pitchFamily="2" charset="0"/>
              <a:cs typeface="MV Boli" panose="02000500030200090000" pitchFamily="2" charset="0"/>
            </a:endParaRPr>
          </a:p>
          <a:p>
            <a:r>
              <a:rPr lang="en-US" dirty="0">
                <a:latin typeface="MV Boli" panose="02000500030200090000" pitchFamily="2" charset="0"/>
                <a:cs typeface="MV Boli" panose="02000500030200090000" pitchFamily="2" charset="0"/>
              </a:rPr>
              <a:t>We like User Stories</a:t>
            </a:r>
          </a:p>
        </p:txBody>
      </p:sp>
    </p:spTree>
    <p:extLst>
      <p:ext uri="{BB962C8B-B14F-4D97-AF65-F5344CB8AC3E}">
        <p14:creationId xmlns:p14="http://schemas.microsoft.com/office/powerpoint/2010/main" val="32626936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MV Boli" panose="02000500030200090000" pitchFamily="2" charset="0"/>
                <a:cs typeface="MV Boli" panose="02000500030200090000" pitchFamily="2" charset="0"/>
              </a:rPr>
              <a:t>User story</a:t>
            </a:r>
          </a:p>
        </p:txBody>
      </p:sp>
      <p:pic>
        <p:nvPicPr>
          <p:cNvPr id="4" name="Content Placeholder 3" descr="Screen Clippi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28375" y="1935921"/>
            <a:ext cx="4205153" cy="3695700"/>
          </a:xfrm>
        </p:spPr>
      </p:pic>
      <p:sp>
        <p:nvSpPr>
          <p:cNvPr id="6" name="Folded Corner 5"/>
          <p:cNvSpPr/>
          <p:nvPr/>
        </p:nvSpPr>
        <p:spPr>
          <a:xfrm>
            <a:off x="7226300" y="1935922"/>
            <a:ext cx="2451100" cy="3695699"/>
          </a:xfrm>
          <a:prstGeom prst="foldedCorner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44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MHei" panose="020B0402040204020203" pitchFamily="34" charset="-120"/>
                <a:ea typeface="Microsoft MHei" panose="020B0402040204020203" pitchFamily="34" charset="-120"/>
              </a:rPr>
              <a:t>卡片</a:t>
            </a:r>
            <a:endParaRPr lang="en-US" altLang="zh-CN" sz="44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MHei" panose="020B0402040204020203" pitchFamily="34" charset="-120"/>
              <a:ea typeface="Microsoft MHei" panose="020B0402040204020203" pitchFamily="34" charset="-120"/>
            </a:endParaRPr>
          </a:p>
          <a:p>
            <a:pPr algn="ctr"/>
            <a:r>
              <a:rPr lang="zh-CN" altLang="en-US" sz="44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MHei" panose="020B0402040204020203" pitchFamily="34" charset="-120"/>
                <a:ea typeface="Microsoft MHei" panose="020B0402040204020203" pitchFamily="34" charset="-120"/>
              </a:rPr>
              <a:t>交流</a:t>
            </a:r>
            <a:endParaRPr lang="en-US" altLang="zh-CN" sz="44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MHei" panose="020B0402040204020203" pitchFamily="34" charset="-120"/>
              <a:ea typeface="Microsoft MHei" panose="020B0402040204020203" pitchFamily="34" charset="-120"/>
            </a:endParaRPr>
          </a:p>
          <a:p>
            <a:pPr algn="ctr"/>
            <a:r>
              <a:rPr lang="zh-CN" altLang="en-US" sz="44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MHei" panose="020B0402040204020203" pitchFamily="34" charset="-120"/>
                <a:ea typeface="Microsoft MHei" panose="020B0402040204020203" pitchFamily="34" charset="-120"/>
              </a:rPr>
              <a:t>确认</a:t>
            </a:r>
            <a:endParaRPr lang="en-US" sz="44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MHei" panose="020B0402040204020203" pitchFamily="34" charset="-120"/>
              <a:ea typeface="Microsoft MHei" panose="020B0402040204020203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1333733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MV Boli" panose="02000500030200090000" pitchFamily="2" charset="0"/>
                <a:cs typeface="MV Boli" panose="02000500030200090000" pitchFamily="2" charset="0"/>
              </a:rPr>
              <a:t>User story</a:t>
            </a:r>
            <a:endParaRPr lang="en-US" dirty="0"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pic>
        <p:nvPicPr>
          <p:cNvPr id="5" name="Content Placeholder 4" descr="Screen Clippi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3795" y="1935921"/>
            <a:ext cx="3781953" cy="2772162"/>
          </a:xfrm>
        </p:spPr>
      </p:pic>
      <p:sp>
        <p:nvSpPr>
          <p:cNvPr id="6" name="Folded Corner 5"/>
          <p:cNvSpPr/>
          <p:nvPr/>
        </p:nvSpPr>
        <p:spPr>
          <a:xfrm>
            <a:off x="5194300" y="1935921"/>
            <a:ext cx="5892800" cy="2772162"/>
          </a:xfrm>
          <a:prstGeom prst="foldedCorner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MV Boli" panose="02000500030200090000" pitchFamily="2" charset="0"/>
                <a:cs typeface="MV Boli" panose="02000500030200090000" pitchFamily="2" charset="0"/>
              </a:rPr>
              <a:t>Start with </a:t>
            </a:r>
            <a:r>
              <a:rPr lang="en-US" altLang="zh-CN" sz="2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MV Boli" panose="02000500030200090000" pitchFamily="2" charset="0"/>
                <a:cs typeface="MV Boli" panose="02000500030200090000" pitchFamily="2" charset="0"/>
              </a:rPr>
              <a:t>WHY</a:t>
            </a:r>
          </a:p>
          <a:p>
            <a:pPr algn="ctr"/>
            <a:r>
              <a:rPr lang="en-US" altLang="zh-CN" dirty="0">
                <a:latin typeface="MV Boli" panose="02000500030200090000" pitchFamily="2" charset="0"/>
                <a:cs typeface="MV Boli" panose="02000500030200090000" pitchFamily="2" charset="0"/>
              </a:rPr>
              <a:t>Concise written description of a piece of functionality valued and verifiable by the user </a:t>
            </a:r>
          </a:p>
          <a:p>
            <a:pPr algn="ctr"/>
            <a:r>
              <a:rPr lang="zh-CN" altLang="en-US" dirty="0">
                <a:latin typeface="Microsoft MHei" panose="020B0402040204020203" pitchFamily="34" charset="-120"/>
                <a:ea typeface="Microsoft MHei" panose="020B0402040204020203" pitchFamily="34" charset="-120"/>
                <a:cs typeface="MV Boli" panose="02000500030200090000" pitchFamily="2" charset="0"/>
              </a:rPr>
              <a:t>使用简单的书面描述，定义一小片用户可以评估、验证的功能</a:t>
            </a:r>
            <a:endParaRPr lang="en-US" altLang="zh-CN" dirty="0">
              <a:latin typeface="Microsoft MHei" panose="020B0402040204020203" pitchFamily="34" charset="-120"/>
              <a:ea typeface="Microsoft MHei" panose="020B0402040204020203" pitchFamily="34" charset="-120"/>
              <a:cs typeface="MV Boli" panose="0200050003020009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08918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MV Boli" panose="02000500030200090000" pitchFamily="2" charset="0"/>
                <a:cs typeface="MV Boli" panose="02000500030200090000" pitchFamily="2" charset="0"/>
              </a:rPr>
              <a:t>User story and Acceptance criteria</a:t>
            </a:r>
            <a:br>
              <a:rPr lang="en-US" altLang="zh-CN" dirty="0">
                <a:latin typeface="MV Boli" panose="02000500030200090000" pitchFamily="2" charset="0"/>
                <a:cs typeface="MV Boli" panose="02000500030200090000" pitchFamily="2" charset="0"/>
              </a:rPr>
            </a:br>
            <a:r>
              <a:rPr lang="zh-CN" altLang="en-US" dirty="0">
                <a:latin typeface="MV Boli" panose="02000500030200090000" pitchFamily="2" charset="0"/>
                <a:cs typeface="MV Boli" panose="02000500030200090000" pitchFamily="2" charset="0"/>
              </a:rPr>
              <a:t>用户故事和验收标准</a:t>
            </a:r>
            <a:endParaRPr lang="en-US" dirty="0"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pic>
        <p:nvPicPr>
          <p:cNvPr id="4" name="Content Placeholder 3" descr="Screen Clippi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27612" y="1935921"/>
            <a:ext cx="8526126" cy="4735408"/>
          </a:xfrm>
        </p:spPr>
      </p:pic>
    </p:spTree>
    <p:extLst>
      <p:ext uri="{BB962C8B-B14F-4D97-AF65-F5344CB8AC3E}">
        <p14:creationId xmlns:p14="http://schemas.microsoft.com/office/powerpoint/2010/main" val="14027441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MV Boli" panose="02000500030200090000" pitchFamily="2" charset="0"/>
                <a:cs typeface="MV Boli" panose="02000500030200090000" pitchFamily="2" charset="0"/>
              </a:rPr>
              <a:t>Epic &amp; Implementable stories</a:t>
            </a:r>
            <a:br>
              <a:rPr lang="en-US" altLang="zh-CN" dirty="0">
                <a:latin typeface="MV Boli" panose="02000500030200090000" pitchFamily="2" charset="0"/>
                <a:cs typeface="MV Boli" panose="02000500030200090000" pitchFamily="2" charset="0"/>
              </a:rPr>
            </a:br>
            <a:r>
              <a:rPr lang="zh-CN" altLang="en-US" dirty="0">
                <a:latin typeface="MV Boli" panose="02000500030200090000" pitchFamily="2" charset="0"/>
                <a:cs typeface="MV Boli" panose="02000500030200090000" pitchFamily="2" charset="0"/>
              </a:rPr>
              <a:t>史诗与可实现级用户故事</a:t>
            </a:r>
            <a:endParaRPr lang="en-US" dirty="0"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pic>
        <p:nvPicPr>
          <p:cNvPr id="4" name="Content Placeholder 3" descr="Screen Clippi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61131" y="1935921"/>
            <a:ext cx="8659087" cy="4710903"/>
          </a:xfrm>
        </p:spPr>
      </p:pic>
    </p:spTree>
    <p:extLst>
      <p:ext uri="{BB962C8B-B14F-4D97-AF65-F5344CB8AC3E}">
        <p14:creationId xmlns:p14="http://schemas.microsoft.com/office/powerpoint/2010/main" val="29706014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MV Boli" panose="02000500030200090000" pitchFamily="2" charset="0"/>
                <a:cs typeface="MV Boli" panose="02000500030200090000" pitchFamily="2" charset="0"/>
              </a:rPr>
              <a:t>User Stories Granularity</a:t>
            </a:r>
            <a:br>
              <a:rPr lang="en-US" dirty="0">
                <a:latin typeface="MV Boli" panose="02000500030200090000" pitchFamily="2" charset="0"/>
                <a:cs typeface="MV Boli" panose="02000500030200090000" pitchFamily="2" charset="0"/>
              </a:rPr>
            </a:br>
            <a:r>
              <a:rPr lang="zh-CN" altLang="en-US" dirty="0">
                <a:latin typeface="MV Boli" panose="02000500030200090000" pitchFamily="2" charset="0"/>
                <a:cs typeface="MV Boli" panose="02000500030200090000" pitchFamily="2" charset="0"/>
              </a:rPr>
              <a:t>用户故事的粒度</a:t>
            </a:r>
            <a:endParaRPr lang="en-US" dirty="0"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pic>
        <p:nvPicPr>
          <p:cNvPr id="4" name="Content Placeholder 3" descr="Screen Clippi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91512" y="1935921"/>
            <a:ext cx="6381088" cy="4833835"/>
          </a:xfrm>
        </p:spPr>
      </p:pic>
    </p:spTree>
    <p:extLst>
      <p:ext uri="{BB962C8B-B14F-4D97-AF65-F5344CB8AC3E}">
        <p14:creationId xmlns:p14="http://schemas.microsoft.com/office/powerpoint/2010/main" val="14388605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MV Boli" panose="02000500030200090000" pitchFamily="2" charset="0"/>
                <a:cs typeface="MV Boli" panose="02000500030200090000" pitchFamily="2" charset="0"/>
              </a:rPr>
              <a:t>Invest </a:t>
            </a:r>
            <a:r>
              <a:rPr lang="zh-CN" altLang="en-US" dirty="0">
                <a:latin typeface="MV Boli" panose="02000500030200090000" pitchFamily="2" charset="0"/>
                <a:cs typeface="MV Boli" panose="02000500030200090000" pitchFamily="2" charset="0"/>
              </a:rPr>
              <a:t>原则</a:t>
            </a:r>
            <a:endParaRPr lang="en-US" dirty="0"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41662" y="1605642"/>
            <a:ext cx="5098025" cy="4589861"/>
          </a:xfrm>
          <a:prstGeom prst="rect">
            <a:avLst/>
          </a:prstGeom>
        </p:spPr>
      </p:pic>
      <p:sp>
        <p:nvSpPr>
          <p:cNvPr id="5" name="Chevron 4"/>
          <p:cNvSpPr/>
          <p:nvPr/>
        </p:nvSpPr>
        <p:spPr>
          <a:xfrm>
            <a:off x="8826500" y="5016500"/>
            <a:ext cx="444500" cy="457200"/>
          </a:xfrm>
          <a:prstGeom prst="chevron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9464671" y="4978400"/>
            <a:ext cx="977900" cy="58420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MV Boli" panose="02000500030200090000" pitchFamily="2" charset="0"/>
                <a:cs typeface="MV Boli" panose="02000500030200090000" pitchFamily="2" charset="0"/>
              </a:rPr>
              <a:t>Small</a:t>
            </a:r>
            <a:endParaRPr lang="en-US" dirty="0"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59476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MV Boli" panose="02000500030200090000" pitchFamily="2" charset="0"/>
                <a:cs typeface="MV Boli" panose="02000500030200090000" pitchFamily="2" charset="0"/>
              </a:rPr>
              <a:t>Traditional vs Agile </a:t>
            </a:r>
            <a:r>
              <a:rPr lang="zh-CN" altLang="en-US" dirty="0">
                <a:latin typeface="MV Boli" panose="02000500030200090000" pitchFamily="2" charset="0"/>
                <a:cs typeface="MV Boli" panose="02000500030200090000" pitchFamily="2" charset="0"/>
              </a:rPr>
              <a:t>传统 </a:t>
            </a:r>
            <a:r>
              <a:rPr lang="en-US" altLang="zh-CN" dirty="0">
                <a:latin typeface="MV Boli" panose="02000500030200090000" pitchFamily="2" charset="0"/>
                <a:cs typeface="MV Boli" panose="02000500030200090000" pitchFamily="2" charset="0"/>
              </a:rPr>
              <a:t>vs </a:t>
            </a:r>
            <a:r>
              <a:rPr lang="zh-CN" altLang="en-US" dirty="0">
                <a:latin typeface="MV Boli" panose="02000500030200090000" pitchFamily="2" charset="0"/>
                <a:cs typeface="MV Boli" panose="02000500030200090000" pitchFamily="2" charset="0"/>
              </a:rPr>
              <a:t>敏捷</a:t>
            </a:r>
            <a:br>
              <a:rPr lang="en-US" altLang="zh-CN" dirty="0">
                <a:latin typeface="MV Boli" panose="02000500030200090000" pitchFamily="2" charset="0"/>
                <a:cs typeface="MV Boli" panose="02000500030200090000" pitchFamily="2" charset="0"/>
              </a:rPr>
            </a:br>
            <a:r>
              <a:rPr lang="en-US" altLang="zh-CN" dirty="0">
                <a:latin typeface="MV Boli" panose="02000500030200090000" pitchFamily="2" charset="0"/>
                <a:cs typeface="MV Boli" panose="02000500030200090000" pitchFamily="2" charset="0"/>
              </a:rPr>
              <a:t>Horizontal vs vertical </a:t>
            </a:r>
            <a:r>
              <a:rPr lang="zh-CN" altLang="en-US" dirty="0">
                <a:latin typeface="MV Boli" panose="02000500030200090000" pitchFamily="2" charset="0"/>
                <a:cs typeface="MV Boli" panose="02000500030200090000" pitchFamily="2" charset="0"/>
              </a:rPr>
              <a:t>横切 </a:t>
            </a:r>
            <a:r>
              <a:rPr lang="en-US" altLang="zh-CN" dirty="0">
                <a:latin typeface="MV Boli" panose="02000500030200090000" pitchFamily="2" charset="0"/>
                <a:cs typeface="MV Boli" panose="02000500030200090000" pitchFamily="2" charset="0"/>
              </a:rPr>
              <a:t>vs </a:t>
            </a:r>
            <a:r>
              <a:rPr lang="zh-CN" altLang="en-US" dirty="0">
                <a:latin typeface="MV Boli" panose="02000500030200090000" pitchFamily="2" charset="0"/>
                <a:cs typeface="MV Boli" panose="02000500030200090000" pitchFamily="2" charset="0"/>
              </a:rPr>
              <a:t>纵切</a:t>
            </a:r>
            <a:endParaRPr lang="en-US" dirty="0"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pic>
        <p:nvPicPr>
          <p:cNvPr id="4" name="Content Placeholder 3" descr="Screen Clippi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96658" y="2193747"/>
            <a:ext cx="8593541" cy="3772083"/>
          </a:xfrm>
        </p:spPr>
      </p:pic>
    </p:spTree>
    <p:extLst>
      <p:ext uri="{BB962C8B-B14F-4D97-AF65-F5344CB8AC3E}">
        <p14:creationId xmlns:p14="http://schemas.microsoft.com/office/powerpoint/2010/main" val="27620422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MV Boli" panose="02000500030200090000" pitchFamily="2" charset="0"/>
                <a:cs typeface="MV Boli" panose="02000500030200090000" pitchFamily="2" charset="0"/>
              </a:rPr>
              <a:t>Break down requirements</a:t>
            </a:r>
            <a:br>
              <a:rPr lang="en-US" altLang="zh-CN" dirty="0">
                <a:latin typeface="MV Boli" panose="02000500030200090000" pitchFamily="2" charset="0"/>
                <a:cs typeface="MV Boli" panose="02000500030200090000" pitchFamily="2" charset="0"/>
              </a:rPr>
            </a:br>
            <a:r>
              <a:rPr lang="zh-CN" altLang="en-US" dirty="0">
                <a:latin typeface="MV Boli" panose="02000500030200090000" pitchFamily="2" charset="0"/>
                <a:cs typeface="MV Boli" panose="02000500030200090000" pitchFamily="2" charset="0"/>
              </a:rPr>
              <a:t>切割需求的一些思路</a:t>
            </a:r>
            <a:endParaRPr lang="en-US" dirty="0"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3795" y="2096064"/>
            <a:ext cx="10353761" cy="4431736"/>
          </a:xfrm>
        </p:spPr>
        <p:txBody>
          <a:bodyPr>
            <a:normAutofit/>
          </a:bodyPr>
          <a:lstStyle/>
          <a:p>
            <a:r>
              <a:rPr lang="en-US" dirty="0">
                <a:latin typeface="MV Boli" panose="02000500030200090000" pitchFamily="2" charset="0"/>
                <a:cs typeface="MV Boli" panose="02000500030200090000" pitchFamily="2" charset="0"/>
              </a:rPr>
              <a:t>User Roles </a:t>
            </a:r>
            <a:r>
              <a:rPr lang="zh-CN" altLang="en-US" dirty="0">
                <a:latin typeface="MV Boli" panose="02000500030200090000" pitchFamily="2" charset="0"/>
                <a:cs typeface="MV Boli" panose="02000500030200090000" pitchFamily="2" charset="0"/>
              </a:rPr>
              <a:t>从用户角色细分</a:t>
            </a:r>
            <a:endParaRPr lang="en-US" altLang="zh-CN" dirty="0">
              <a:latin typeface="MV Boli" panose="02000500030200090000" pitchFamily="2" charset="0"/>
              <a:cs typeface="MV Boli" panose="02000500030200090000" pitchFamily="2" charset="0"/>
            </a:endParaRPr>
          </a:p>
          <a:p>
            <a:r>
              <a:rPr lang="en-US" dirty="0">
                <a:latin typeface="MV Boli" panose="02000500030200090000" pitchFamily="2" charset="0"/>
                <a:cs typeface="MV Boli" panose="02000500030200090000" pitchFamily="2" charset="0"/>
              </a:rPr>
              <a:t>User Operations </a:t>
            </a:r>
            <a:r>
              <a:rPr lang="zh-CN" altLang="en-US" dirty="0">
                <a:latin typeface="MV Boli" panose="02000500030200090000" pitchFamily="2" charset="0"/>
                <a:cs typeface="MV Boli" panose="02000500030200090000" pitchFamily="2" charset="0"/>
              </a:rPr>
              <a:t>从用户操作细分</a:t>
            </a:r>
            <a:endParaRPr lang="en-US" altLang="zh-CN" dirty="0">
              <a:latin typeface="MV Boli" panose="02000500030200090000" pitchFamily="2" charset="0"/>
              <a:cs typeface="MV Boli" panose="02000500030200090000" pitchFamily="2" charset="0"/>
            </a:endParaRPr>
          </a:p>
          <a:p>
            <a:r>
              <a:rPr lang="en-US" dirty="0">
                <a:latin typeface="MV Boli" panose="02000500030200090000" pitchFamily="2" charset="0"/>
                <a:cs typeface="MV Boli" panose="02000500030200090000" pitchFamily="2" charset="0"/>
              </a:rPr>
              <a:t>Data Objects </a:t>
            </a:r>
            <a:r>
              <a:rPr lang="zh-CN" altLang="en-US" dirty="0">
                <a:latin typeface="MV Boli" panose="02000500030200090000" pitchFamily="2" charset="0"/>
                <a:cs typeface="MV Boli" panose="02000500030200090000" pitchFamily="2" charset="0"/>
              </a:rPr>
              <a:t>从数据细分</a:t>
            </a:r>
            <a:endParaRPr lang="en-US" altLang="zh-CN" dirty="0">
              <a:latin typeface="MV Boli" panose="02000500030200090000" pitchFamily="2" charset="0"/>
              <a:cs typeface="MV Boli" panose="02000500030200090000" pitchFamily="2" charset="0"/>
            </a:endParaRPr>
          </a:p>
          <a:p>
            <a:r>
              <a:rPr lang="en-US" dirty="0">
                <a:latin typeface="MV Boli" panose="02000500030200090000" pitchFamily="2" charset="0"/>
                <a:cs typeface="MV Boli" panose="02000500030200090000" pitchFamily="2" charset="0"/>
              </a:rPr>
              <a:t>Work Flows </a:t>
            </a:r>
            <a:r>
              <a:rPr lang="zh-CN" altLang="en-US" dirty="0">
                <a:latin typeface="MV Boli" panose="02000500030200090000" pitchFamily="2" charset="0"/>
                <a:cs typeface="MV Boli" panose="02000500030200090000" pitchFamily="2" charset="0"/>
              </a:rPr>
              <a:t>从工作流程细分</a:t>
            </a:r>
            <a:endParaRPr lang="en-US" altLang="zh-CN" dirty="0">
              <a:latin typeface="MV Boli" panose="02000500030200090000" pitchFamily="2" charset="0"/>
              <a:cs typeface="MV Boli" panose="02000500030200090000" pitchFamily="2" charset="0"/>
            </a:endParaRPr>
          </a:p>
          <a:p>
            <a:r>
              <a:rPr lang="en-US" altLang="zh-CN" dirty="0">
                <a:latin typeface="MV Boli" panose="02000500030200090000" pitchFamily="2" charset="0"/>
                <a:cs typeface="MV Boli" panose="02000500030200090000" pitchFamily="2" charset="0"/>
              </a:rPr>
              <a:t>Business Logics </a:t>
            </a:r>
            <a:r>
              <a:rPr lang="zh-CN" altLang="en-US" dirty="0">
                <a:latin typeface="MV Boli" panose="02000500030200090000" pitchFamily="2" charset="0"/>
                <a:cs typeface="MV Boli" panose="02000500030200090000" pitchFamily="2" charset="0"/>
              </a:rPr>
              <a:t>从业务逻辑细分</a:t>
            </a:r>
            <a:endParaRPr lang="en-US" altLang="zh-CN" dirty="0">
              <a:latin typeface="MV Boli" panose="02000500030200090000" pitchFamily="2" charset="0"/>
              <a:cs typeface="MV Boli" panose="02000500030200090000" pitchFamily="2" charset="0"/>
            </a:endParaRPr>
          </a:p>
          <a:p>
            <a:r>
              <a:rPr lang="en-US" altLang="zh-CN" dirty="0">
                <a:latin typeface="MV Boli" panose="02000500030200090000" pitchFamily="2" charset="0"/>
                <a:cs typeface="MV Boli" panose="02000500030200090000" pitchFamily="2" charset="0"/>
              </a:rPr>
              <a:t>Simple/Complicated Scenarios or Rules </a:t>
            </a:r>
            <a:r>
              <a:rPr lang="zh-CN" altLang="en-US" dirty="0">
                <a:latin typeface="MV Boli" panose="02000500030200090000" pitchFamily="2" charset="0"/>
                <a:cs typeface="MV Boli" panose="02000500030200090000" pitchFamily="2" charset="0"/>
              </a:rPr>
              <a:t>从简单</a:t>
            </a:r>
            <a:r>
              <a:rPr lang="en-US" altLang="zh-CN" dirty="0">
                <a:latin typeface="MV Boli" panose="02000500030200090000" pitchFamily="2" charset="0"/>
                <a:cs typeface="MV Boli" panose="02000500030200090000" pitchFamily="2" charset="0"/>
              </a:rPr>
              <a:t>/</a:t>
            </a:r>
            <a:r>
              <a:rPr lang="zh-CN" altLang="en-US" dirty="0">
                <a:latin typeface="MV Boli" panose="02000500030200090000" pitchFamily="2" charset="0"/>
                <a:cs typeface="MV Boli" panose="02000500030200090000" pitchFamily="2" charset="0"/>
              </a:rPr>
              <a:t>复杂的情景或规则细分</a:t>
            </a:r>
            <a:endParaRPr lang="en-US" altLang="zh-CN" dirty="0">
              <a:latin typeface="MV Boli" panose="02000500030200090000" pitchFamily="2" charset="0"/>
              <a:cs typeface="MV Boli" panose="02000500030200090000" pitchFamily="2" charset="0"/>
            </a:endParaRPr>
          </a:p>
          <a:p>
            <a:r>
              <a:rPr lang="en-US" altLang="zh-CN" dirty="0">
                <a:latin typeface="MV Boli" panose="02000500030200090000" pitchFamily="2" charset="0"/>
                <a:cs typeface="MV Boli" panose="02000500030200090000" pitchFamily="2" charset="0"/>
              </a:rPr>
              <a:t>Acceptance Criteria </a:t>
            </a:r>
            <a:r>
              <a:rPr lang="zh-CN" altLang="en-US" dirty="0">
                <a:latin typeface="MV Boli" panose="02000500030200090000" pitchFamily="2" charset="0"/>
                <a:cs typeface="MV Boli" panose="02000500030200090000" pitchFamily="2" charset="0"/>
              </a:rPr>
              <a:t>从验收接受条件细分</a:t>
            </a:r>
            <a:endParaRPr lang="en-US" altLang="zh-CN" dirty="0">
              <a:latin typeface="MV Boli" panose="02000500030200090000" pitchFamily="2" charset="0"/>
              <a:cs typeface="MV Boli" panose="02000500030200090000" pitchFamily="2" charset="0"/>
            </a:endParaRPr>
          </a:p>
          <a:p>
            <a:r>
              <a:rPr lang="en-US" altLang="zh-CN" dirty="0">
                <a:latin typeface="MV Boli" panose="02000500030200090000" pitchFamily="2" charset="0"/>
                <a:cs typeface="MV Boli" panose="02000500030200090000" pitchFamily="2" charset="0"/>
              </a:rPr>
              <a:t>Functional vs. Non-Functional </a:t>
            </a:r>
            <a:r>
              <a:rPr lang="zh-CN" altLang="en-US" dirty="0">
                <a:latin typeface="MV Boli" panose="02000500030200090000" pitchFamily="2" charset="0"/>
                <a:cs typeface="MV Boli" panose="02000500030200090000" pitchFamily="2" charset="0"/>
              </a:rPr>
              <a:t>从功能性及非功能性细分</a:t>
            </a:r>
            <a:endParaRPr lang="en-US" altLang="zh-CN" dirty="0">
              <a:latin typeface="MV Boli" panose="02000500030200090000" pitchFamily="2" charset="0"/>
              <a:cs typeface="MV Boli" panose="02000500030200090000" pitchFamily="2" charset="0"/>
            </a:endParaRPr>
          </a:p>
          <a:p>
            <a:r>
              <a:rPr lang="en-US" altLang="zh-CN" dirty="0">
                <a:latin typeface="MV Boli" panose="02000500030200090000" pitchFamily="2" charset="0"/>
                <a:cs typeface="MV Boli" panose="02000500030200090000" pitchFamily="2" charset="0"/>
              </a:rPr>
              <a:t>Essential</a:t>
            </a:r>
            <a:r>
              <a:rPr lang="zh-CN" altLang="en-US" dirty="0">
                <a:latin typeface="MV Boli" panose="02000500030200090000" pitchFamily="2" charset="0"/>
                <a:cs typeface="MV Boli" panose="02000500030200090000" pitchFamily="2" charset="0"/>
              </a:rPr>
              <a:t>， </a:t>
            </a:r>
            <a:r>
              <a:rPr lang="en-US" altLang="zh-CN" dirty="0">
                <a:latin typeface="MV Boli" panose="02000500030200090000" pitchFamily="2" charset="0"/>
                <a:cs typeface="MV Boli" panose="02000500030200090000" pitchFamily="2" charset="0"/>
              </a:rPr>
              <a:t>Flexibility</a:t>
            </a:r>
            <a:r>
              <a:rPr lang="zh-CN" altLang="en-US" dirty="0">
                <a:latin typeface="MV Boli" panose="02000500030200090000" pitchFamily="2" charset="0"/>
                <a:cs typeface="MV Boli" panose="02000500030200090000" pitchFamily="2" charset="0"/>
              </a:rPr>
              <a:t>， </a:t>
            </a:r>
            <a:r>
              <a:rPr lang="en-US" altLang="zh-CN" dirty="0">
                <a:latin typeface="MV Boli" panose="02000500030200090000" pitchFamily="2" charset="0"/>
                <a:cs typeface="MV Boli" panose="02000500030200090000" pitchFamily="2" charset="0"/>
              </a:rPr>
              <a:t>Safety……</a:t>
            </a:r>
            <a:r>
              <a:rPr lang="zh-CN" altLang="en-US" dirty="0">
                <a:latin typeface="MV Boli" panose="02000500030200090000" pitchFamily="2" charset="0"/>
                <a:cs typeface="MV Boli" panose="02000500030200090000" pitchFamily="2" charset="0"/>
              </a:rPr>
              <a:t>从必要性、灵活性、安全性</a:t>
            </a:r>
            <a:r>
              <a:rPr lang="en-US" altLang="zh-CN" dirty="0">
                <a:latin typeface="MV Boli" panose="02000500030200090000" pitchFamily="2" charset="0"/>
                <a:cs typeface="MV Boli" panose="02000500030200090000" pitchFamily="2" charset="0"/>
              </a:rPr>
              <a:t>……</a:t>
            </a:r>
            <a:r>
              <a:rPr lang="zh-CN" altLang="en-US" dirty="0">
                <a:latin typeface="MV Boli" panose="02000500030200090000" pitchFamily="2" charset="0"/>
                <a:cs typeface="MV Boli" panose="02000500030200090000" pitchFamily="2" charset="0"/>
              </a:rPr>
              <a:t>细分</a:t>
            </a:r>
            <a:endParaRPr lang="en-US" altLang="zh-CN" dirty="0"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70263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27800" y="1566714"/>
            <a:ext cx="2171700" cy="3695700"/>
          </a:xfrm>
        </p:spPr>
        <p:txBody>
          <a:bodyPr/>
          <a:lstStyle/>
          <a:p>
            <a:r>
              <a:rPr lang="zh-CN" altLang="en-US" dirty="0"/>
              <a:t>敏捷</a:t>
            </a:r>
            <a:br>
              <a:rPr lang="en-US" altLang="zh-CN" dirty="0"/>
            </a:br>
            <a:r>
              <a:rPr lang="en-US" altLang="zh-CN" dirty="0">
                <a:latin typeface="MV Boli" panose="02000500030200090000" pitchFamily="2" charset="0"/>
                <a:cs typeface="MV Boli" panose="02000500030200090000" pitchFamily="2" charset="0"/>
              </a:rPr>
              <a:t>VS</a:t>
            </a:r>
            <a:br>
              <a:rPr lang="en-US" altLang="zh-CN" dirty="0"/>
            </a:br>
            <a:r>
              <a:rPr lang="zh-CN" altLang="en-US" dirty="0"/>
              <a:t>快速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07083" y="1566714"/>
            <a:ext cx="2600136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3783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MV Boli" panose="02000500030200090000" pitchFamily="2" charset="0"/>
                <a:cs typeface="MV Boli" panose="02000500030200090000" pitchFamily="2" charset="0"/>
              </a:rPr>
              <a:t>Estimate</a:t>
            </a:r>
            <a:endParaRPr lang="en-US" dirty="0"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>
                <a:latin typeface="MV Boli" panose="02000500030200090000" pitchFamily="2" charset="0"/>
                <a:cs typeface="MV Boli" panose="02000500030200090000" pitchFamily="2" charset="0"/>
              </a:rPr>
              <a:t>The Typical Estimation Process</a:t>
            </a:r>
          </a:p>
          <a:p>
            <a:r>
              <a:rPr lang="en-US" dirty="0">
                <a:latin typeface="MV Boli" panose="02000500030200090000" pitchFamily="2" charset="0"/>
                <a:cs typeface="MV Boli" panose="02000500030200090000" pitchFamily="2" charset="0"/>
              </a:rPr>
              <a:t>Agile – Story Point</a:t>
            </a:r>
          </a:p>
          <a:p>
            <a:pPr lvl="1"/>
            <a:r>
              <a:rPr lang="en-US" dirty="0">
                <a:latin typeface="MV Boli" panose="02000500030200090000" pitchFamily="2" charset="0"/>
                <a:cs typeface="MV Boli" panose="02000500030200090000" pitchFamily="2" charset="0"/>
              </a:rPr>
              <a:t>1 SP vs 2 SP?</a:t>
            </a:r>
          </a:p>
          <a:p>
            <a:pPr lvl="1"/>
            <a:r>
              <a:rPr lang="en-US" dirty="0">
                <a:latin typeface="MV Boli" panose="02000500030200090000" pitchFamily="2" charset="0"/>
                <a:cs typeface="MV Boli" panose="02000500030200090000" pitchFamily="2" charset="0"/>
              </a:rPr>
              <a:t>17 SP vs 18 SP?</a:t>
            </a:r>
          </a:p>
          <a:p>
            <a:pPr lvl="1"/>
            <a:r>
              <a:rPr lang="en-US" dirty="0">
                <a:latin typeface="MV Boli" panose="02000500030200090000" pitchFamily="2" charset="0"/>
                <a:cs typeface="MV Boli" panose="02000500030200090000" pitchFamily="2" charset="0"/>
              </a:rPr>
              <a:t>99 SP vs 100 SP?</a:t>
            </a:r>
          </a:p>
          <a:p>
            <a:r>
              <a:rPr lang="en-US" dirty="0">
                <a:latin typeface="MV Boli" panose="02000500030200090000" pitchFamily="2" charset="0"/>
                <a:cs typeface="MV Boli" panose="02000500030200090000" pitchFamily="2" charset="0"/>
              </a:rPr>
              <a:t>Use units that make sense</a:t>
            </a:r>
          </a:p>
          <a:p>
            <a:pPr lvl="1"/>
            <a:r>
              <a:rPr lang="en-US" dirty="0">
                <a:latin typeface="MV Boli" panose="02000500030200090000" pitchFamily="2" charset="0"/>
                <a:cs typeface="MV Boli" panose="02000500030200090000" pitchFamily="2" charset="0"/>
              </a:rPr>
              <a:t>XS, S, M, L, XL, XXL</a:t>
            </a:r>
          </a:p>
          <a:p>
            <a:pPr lvl="1"/>
            <a:r>
              <a:rPr lang="en-US" dirty="0">
                <a:latin typeface="MV Boli" panose="02000500030200090000" pitchFamily="2" charset="0"/>
                <a:cs typeface="MV Boli" panose="02000500030200090000" pitchFamily="2" charset="0"/>
              </a:rPr>
              <a:t>1,2,3,5,8,13,20,40</a:t>
            </a:r>
          </a:p>
          <a:p>
            <a:pPr lvl="1"/>
            <a:r>
              <a:rPr lang="en-US" dirty="0">
                <a:latin typeface="MV Boli" panose="02000500030200090000" pitchFamily="2" charset="0"/>
                <a:cs typeface="MV Boli" panose="02000500030200090000" pitchFamily="2" charset="0"/>
              </a:rPr>
              <a:t>1,2,4,8,16,32</a:t>
            </a:r>
          </a:p>
        </p:txBody>
      </p:sp>
      <p:sp>
        <p:nvSpPr>
          <p:cNvPr id="4" name="Flowchart: Alternate Process 3"/>
          <p:cNvSpPr/>
          <p:nvPr/>
        </p:nvSpPr>
        <p:spPr>
          <a:xfrm rot="950335">
            <a:off x="5811660" y="3746254"/>
            <a:ext cx="3833436" cy="1714500"/>
          </a:xfrm>
          <a:prstGeom prst="flowChartAlternateProcess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V Boli" panose="02000500030200090000" pitchFamily="2" charset="0"/>
                <a:cs typeface="MV Boli" panose="02000500030200090000" pitchFamily="2" charset="0"/>
              </a:rPr>
              <a:t>Include big and small outliers if you want.</a:t>
            </a:r>
          </a:p>
          <a:p>
            <a:pPr algn="ctr"/>
            <a:r>
              <a:rPr lang="en-US" sz="2400" dirty="0">
                <a:latin typeface="MV Boli" panose="02000500030200090000" pitchFamily="2" charset="0"/>
                <a:cs typeface="MV Boli" panose="02000500030200090000" pitchFamily="2" charset="0"/>
              </a:rPr>
              <a:t>0, ½, 100, 300, ∞</a:t>
            </a:r>
          </a:p>
        </p:txBody>
      </p:sp>
    </p:spTree>
    <p:extLst>
      <p:ext uri="{BB962C8B-B14F-4D97-AF65-F5344CB8AC3E}">
        <p14:creationId xmlns:p14="http://schemas.microsoft.com/office/powerpoint/2010/main" val="15293972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MV Boli" panose="02000500030200090000" pitchFamily="2" charset="0"/>
                <a:cs typeface="MV Boli" panose="02000500030200090000" pitchFamily="2" charset="0"/>
              </a:rPr>
              <a:t>It’s called an estimation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MV Boli" panose="02000500030200090000" pitchFamily="2" charset="0"/>
                <a:cs typeface="MV Boli" panose="02000500030200090000" pitchFamily="2" charset="0"/>
              </a:rPr>
              <a:t>Not a promise. Don’t worry so much.</a:t>
            </a:r>
          </a:p>
          <a:p>
            <a:r>
              <a:rPr lang="en-US" dirty="0">
                <a:latin typeface="MV Boli" panose="02000500030200090000" pitchFamily="2" charset="0"/>
                <a:cs typeface="MV Boli" panose="02000500030200090000" pitchFamily="2" charset="0"/>
              </a:rPr>
              <a:t>Remember why estimates are needed</a:t>
            </a:r>
          </a:p>
          <a:p>
            <a:pPr lvl="1"/>
            <a:r>
              <a:rPr lang="en-US" dirty="0">
                <a:latin typeface="MV Boli" panose="02000500030200090000" pitchFamily="2" charset="0"/>
                <a:cs typeface="MV Boli" panose="02000500030200090000" pitchFamily="2" charset="0"/>
              </a:rPr>
              <a:t>Large scale planning</a:t>
            </a:r>
          </a:p>
          <a:p>
            <a:pPr lvl="1"/>
            <a:r>
              <a:rPr lang="en-US" dirty="0">
                <a:latin typeface="MV Boli" panose="02000500030200090000" pitchFamily="2" charset="0"/>
                <a:cs typeface="MV Boli" panose="02000500030200090000" pitchFamily="2" charset="0"/>
              </a:rPr>
              <a:t>Get a feel for cost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4274" y="2096064"/>
            <a:ext cx="3509195" cy="2691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856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MV Boli" panose="02000500030200090000" pitchFamily="2" charset="0"/>
                <a:cs typeface="MV Boli" panose="02000500030200090000" pitchFamily="2" charset="0"/>
              </a:rPr>
              <a:t>Planning poker</a:t>
            </a:r>
          </a:p>
        </p:txBody>
      </p:sp>
      <p:pic>
        <p:nvPicPr>
          <p:cNvPr id="4" name="Content Placeholder 3" descr="Screen Clippi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1953" y="1747611"/>
            <a:ext cx="6754168" cy="3248478"/>
          </a:xfrm>
        </p:spPr>
      </p:pic>
      <p:sp>
        <p:nvSpPr>
          <p:cNvPr id="5" name="TextBox 4"/>
          <p:cNvSpPr txBox="1"/>
          <p:nvPr/>
        </p:nvSpPr>
        <p:spPr>
          <a:xfrm>
            <a:off x="7454900" y="1765832"/>
            <a:ext cx="381265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MV Boli" panose="02000500030200090000" pitchFamily="2" charset="0"/>
                <a:cs typeface="MV Boli" panose="02000500030200090000" pitchFamily="2" charset="0"/>
              </a:rPr>
              <a:t>Emphasizes relative sizing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MV Boli" panose="02000500030200090000" pitchFamily="2" charset="0"/>
                <a:cs typeface="MV Boli" panose="02000500030200090000" pitchFamily="2" charset="0"/>
              </a:rPr>
              <a:t>体现大小</a:t>
            </a:r>
            <a:endParaRPr lang="en-US" altLang="zh-CN" dirty="0">
              <a:latin typeface="MV Boli" panose="02000500030200090000" pitchFamily="2" charset="0"/>
              <a:cs typeface="MV Boli" panose="0200050003020009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MV Boli" panose="02000500030200090000" pitchFamily="2" charset="0"/>
                <a:cs typeface="MV Boli" panose="02000500030200090000" pitchFamily="2" charset="0"/>
              </a:rPr>
              <a:t>Everyone is heard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MV Boli" panose="02000500030200090000" pitchFamily="2" charset="0"/>
                <a:cs typeface="MV Boli" panose="02000500030200090000" pitchFamily="2" charset="0"/>
              </a:rPr>
              <a:t>每个人都听到</a:t>
            </a:r>
            <a:endParaRPr lang="en-US" altLang="zh-CN" dirty="0">
              <a:latin typeface="MV Boli" panose="02000500030200090000" pitchFamily="2" charset="0"/>
              <a:cs typeface="MV Boli" panose="0200050003020009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MV Boli" panose="02000500030200090000" pitchFamily="2" charset="0"/>
                <a:cs typeface="MV Boli" panose="02000500030200090000" pitchFamily="2" charset="0"/>
              </a:rPr>
              <a:t>Finds hidden requirements and details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MV Boli" panose="02000500030200090000" pitchFamily="2" charset="0"/>
                <a:cs typeface="MV Boli" panose="02000500030200090000" pitchFamily="2" charset="0"/>
              </a:rPr>
              <a:t>找出隐含的需求和细节</a:t>
            </a:r>
            <a:endParaRPr lang="en-US" altLang="zh-CN" dirty="0">
              <a:latin typeface="MV Boli" panose="02000500030200090000" pitchFamily="2" charset="0"/>
              <a:cs typeface="MV Boli" panose="0200050003020009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MV Boli" panose="02000500030200090000" pitchFamily="2" charset="0"/>
                <a:cs typeface="MV Boli" panose="02000500030200090000" pitchFamily="2" charset="0"/>
              </a:rPr>
              <a:t>Estimators must justify estimates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MV Boli" panose="02000500030200090000" pitchFamily="2" charset="0"/>
                <a:cs typeface="MV Boli" panose="02000500030200090000" pitchFamily="2" charset="0"/>
              </a:rPr>
              <a:t>估算人必须证明估算是有道理的</a:t>
            </a:r>
            <a:endParaRPr lang="en-US" altLang="zh-CN" dirty="0">
              <a:latin typeface="MV Boli" panose="02000500030200090000" pitchFamily="2" charset="0"/>
              <a:cs typeface="MV Boli" panose="0200050003020009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MV Boli" panose="02000500030200090000" pitchFamily="2" charset="0"/>
                <a:cs typeface="MV Boli" panose="02000500030200090000" pitchFamily="2" charset="0"/>
              </a:rPr>
              <a:t>It’s iterative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MV Boli" panose="02000500030200090000" pitchFamily="2" charset="0"/>
                <a:cs typeface="MV Boli" panose="02000500030200090000" pitchFamily="2" charset="0"/>
              </a:rPr>
              <a:t>不断重复</a:t>
            </a:r>
            <a:endParaRPr lang="en-US" altLang="zh-CN" dirty="0">
              <a:latin typeface="MV Boli" panose="02000500030200090000" pitchFamily="2" charset="0"/>
              <a:cs typeface="MV Boli" panose="0200050003020009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MV Boli" panose="02000500030200090000" pitchFamily="2" charset="0"/>
                <a:cs typeface="MV Boli" panose="02000500030200090000" pitchFamily="2" charset="0"/>
              </a:rPr>
              <a:t>It’s quick </a:t>
            </a:r>
            <a:r>
              <a:rPr lang="zh-CN" altLang="en-US" dirty="0">
                <a:latin typeface="MV Boli" panose="02000500030200090000" pitchFamily="2" charset="0"/>
                <a:cs typeface="MV Boli" panose="02000500030200090000" pitchFamily="2" charset="0"/>
              </a:rPr>
              <a:t>快速</a:t>
            </a:r>
            <a:endParaRPr lang="en-US" altLang="zh-CN" dirty="0">
              <a:latin typeface="MV Boli" panose="02000500030200090000" pitchFamily="2" charset="0"/>
              <a:cs typeface="MV Boli" panose="0200050003020009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MV Boli" panose="02000500030200090000" pitchFamily="2" charset="0"/>
                <a:cs typeface="MV Boli" panose="02000500030200090000" pitchFamily="2" charset="0"/>
              </a:rPr>
              <a:t>It’s fun </a:t>
            </a:r>
            <a:r>
              <a:rPr lang="zh-CN" altLang="en-US" dirty="0">
                <a:latin typeface="MV Boli" panose="02000500030200090000" pitchFamily="2" charset="0"/>
                <a:cs typeface="MV Boli" panose="02000500030200090000" pitchFamily="2" charset="0"/>
              </a:rPr>
              <a:t>有趣</a:t>
            </a:r>
            <a:endParaRPr lang="en-US" dirty="0">
              <a:latin typeface="MV Boli" panose="02000500030200090000" pitchFamily="2" charset="0"/>
              <a:cs typeface="MV Boli" panose="0200050003020009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66568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MV Boli" panose="02000500030200090000" pitchFamily="2" charset="0"/>
                <a:cs typeface="MV Boli" panose="02000500030200090000" pitchFamily="2" charset="0"/>
              </a:rPr>
              <a:t>Planning poker rules</a:t>
            </a:r>
            <a:endParaRPr lang="en-US" dirty="0"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MV Boli" panose="02000500030200090000" pitchFamily="2" charset="0"/>
                <a:cs typeface="MV Boli" panose="02000500030200090000" pitchFamily="2" charset="0"/>
              </a:rPr>
              <a:t>Each estimator has a desk of cards estimation cards.</a:t>
            </a:r>
          </a:p>
          <a:p>
            <a:r>
              <a:rPr lang="en-US" dirty="0">
                <a:latin typeface="MV Boli" panose="02000500030200090000" pitchFamily="2" charset="0"/>
                <a:cs typeface="MV Boli" panose="02000500030200090000" pitchFamily="2" charset="0"/>
              </a:rPr>
              <a:t>Customer/Product Owner reads a story and it’s discussed briefly.</a:t>
            </a:r>
          </a:p>
          <a:p>
            <a:r>
              <a:rPr lang="en-US" dirty="0">
                <a:latin typeface="MV Boli" panose="02000500030200090000" pitchFamily="2" charset="0"/>
                <a:cs typeface="MV Boli" panose="02000500030200090000" pitchFamily="2" charset="0"/>
              </a:rPr>
              <a:t>Each estimator selects a card that’s his or her estimate.</a:t>
            </a:r>
          </a:p>
          <a:p>
            <a:r>
              <a:rPr lang="en-US" dirty="0">
                <a:latin typeface="MV Boli" panose="02000500030200090000" pitchFamily="2" charset="0"/>
                <a:cs typeface="MV Boli" panose="02000500030200090000" pitchFamily="2" charset="0"/>
              </a:rPr>
              <a:t>Cards are turned over so all can see them.</a:t>
            </a:r>
          </a:p>
          <a:p>
            <a:r>
              <a:rPr lang="en-US" dirty="0">
                <a:latin typeface="MV Boli" panose="02000500030200090000" pitchFamily="2" charset="0"/>
                <a:cs typeface="MV Boli" panose="02000500030200090000" pitchFamily="2" charset="0"/>
              </a:rPr>
              <a:t>Discuss differences</a:t>
            </a:r>
          </a:p>
          <a:p>
            <a:r>
              <a:rPr lang="en-US" dirty="0">
                <a:latin typeface="MV Boli" panose="02000500030200090000" pitchFamily="2" charset="0"/>
                <a:cs typeface="MV Boli" panose="02000500030200090000" pitchFamily="2" charset="0"/>
              </a:rPr>
              <a:t>Re-estimate until estimates converge.</a:t>
            </a:r>
          </a:p>
        </p:txBody>
      </p:sp>
    </p:spTree>
    <p:extLst>
      <p:ext uri="{BB962C8B-B14F-4D97-AF65-F5344CB8AC3E}">
        <p14:creationId xmlns:p14="http://schemas.microsoft.com/office/powerpoint/2010/main" val="192466832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MV Boli" panose="02000500030200090000" pitchFamily="2" charset="0"/>
                <a:cs typeface="MV Boli" panose="02000500030200090000" pitchFamily="2" charset="0"/>
              </a:rPr>
              <a:t>Product backlog</a:t>
            </a:r>
            <a:endParaRPr lang="en-US" dirty="0"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3795" y="1498600"/>
            <a:ext cx="10353762" cy="4953000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latin typeface="MV Boli" panose="02000500030200090000" pitchFamily="2" charset="0"/>
                <a:cs typeface="MV Boli" panose="02000500030200090000" pitchFamily="2" charset="0"/>
              </a:rPr>
              <a:t>A dynamic list of functionality the product might include</a:t>
            </a:r>
          </a:p>
          <a:p>
            <a:r>
              <a:rPr lang="zh-CN" altLang="en-US" dirty="0">
                <a:latin typeface="MV Boli" panose="02000500030200090000" pitchFamily="2" charset="0"/>
                <a:cs typeface="MV Boli" panose="02000500030200090000" pitchFamily="2" charset="0"/>
              </a:rPr>
              <a:t>一份动态的列表，包含了产品可能具备的功能</a:t>
            </a:r>
            <a:endParaRPr lang="en-US" dirty="0">
              <a:latin typeface="MV Boli" panose="02000500030200090000" pitchFamily="2" charset="0"/>
              <a:cs typeface="MV Boli" panose="02000500030200090000" pitchFamily="2" charset="0"/>
            </a:endParaRPr>
          </a:p>
          <a:p>
            <a:r>
              <a:rPr lang="en-US" dirty="0">
                <a:latin typeface="MV Boli" panose="02000500030200090000" pitchFamily="2" charset="0"/>
                <a:cs typeface="MV Boli" panose="02000500030200090000" pitchFamily="2" charset="0"/>
              </a:rPr>
              <a:t>And other work providing value to the user</a:t>
            </a:r>
          </a:p>
          <a:p>
            <a:r>
              <a:rPr lang="zh-CN" altLang="en-US" dirty="0">
                <a:latin typeface="MV Boli" panose="02000500030200090000" pitchFamily="2" charset="0"/>
                <a:cs typeface="MV Boli" panose="02000500030200090000" pitchFamily="2" charset="0"/>
              </a:rPr>
              <a:t>以及其他为用户带来价值的工作</a:t>
            </a:r>
            <a:endParaRPr lang="en-US" dirty="0">
              <a:latin typeface="MV Boli" panose="02000500030200090000" pitchFamily="2" charset="0"/>
              <a:cs typeface="MV Boli" panose="02000500030200090000" pitchFamily="2" charset="0"/>
            </a:endParaRPr>
          </a:p>
          <a:p>
            <a:r>
              <a:rPr lang="en-US" dirty="0">
                <a:latin typeface="MV Boli" panose="02000500030200090000" pitchFamily="2" charset="0"/>
                <a:cs typeface="MV Boli" panose="02000500030200090000" pitchFamily="2" charset="0"/>
              </a:rPr>
              <a:t>A healthy product backlog must be DEEP</a:t>
            </a:r>
          </a:p>
          <a:p>
            <a:pPr lvl="1"/>
            <a:r>
              <a:rPr lang="en-US" dirty="0">
                <a:latin typeface="MV Boli" panose="02000500030200090000" pitchFamily="2" charset="0"/>
                <a:cs typeface="MV Boli" panose="02000500030200090000" pitchFamily="2" charset="0"/>
              </a:rPr>
              <a:t>Detailed appropriately </a:t>
            </a:r>
            <a:r>
              <a:rPr lang="zh-CN" altLang="en-US" dirty="0">
                <a:latin typeface="MV Boli" panose="02000500030200090000" pitchFamily="2" charset="0"/>
                <a:cs typeface="MV Boli" panose="02000500030200090000" pitchFamily="2" charset="0"/>
              </a:rPr>
              <a:t>恰当的详细程度</a:t>
            </a:r>
            <a:endParaRPr lang="en-US" dirty="0">
              <a:latin typeface="MV Boli" panose="02000500030200090000" pitchFamily="2" charset="0"/>
              <a:cs typeface="MV Boli" panose="02000500030200090000" pitchFamily="2" charset="0"/>
            </a:endParaRPr>
          </a:p>
          <a:p>
            <a:pPr lvl="1"/>
            <a:r>
              <a:rPr lang="en-US" dirty="0">
                <a:latin typeface="MV Boli" panose="02000500030200090000" pitchFamily="2" charset="0"/>
                <a:cs typeface="MV Boli" panose="02000500030200090000" pitchFamily="2" charset="0"/>
              </a:rPr>
              <a:t>Estimated </a:t>
            </a:r>
            <a:r>
              <a:rPr lang="zh-CN" altLang="en-US" dirty="0">
                <a:latin typeface="MV Boli" panose="02000500030200090000" pitchFamily="2" charset="0"/>
                <a:cs typeface="MV Boli" panose="02000500030200090000" pitchFamily="2" charset="0"/>
              </a:rPr>
              <a:t>已估算</a:t>
            </a:r>
            <a:endParaRPr lang="en-US" dirty="0">
              <a:latin typeface="MV Boli" panose="02000500030200090000" pitchFamily="2" charset="0"/>
              <a:cs typeface="MV Boli" panose="02000500030200090000" pitchFamily="2" charset="0"/>
            </a:endParaRPr>
          </a:p>
          <a:p>
            <a:pPr lvl="1"/>
            <a:r>
              <a:rPr lang="en-US" dirty="0">
                <a:latin typeface="MV Boli" panose="02000500030200090000" pitchFamily="2" charset="0"/>
                <a:cs typeface="MV Boli" panose="02000500030200090000" pitchFamily="2" charset="0"/>
              </a:rPr>
              <a:t>Emergent </a:t>
            </a:r>
            <a:r>
              <a:rPr lang="zh-CN" altLang="en-US" dirty="0">
                <a:latin typeface="MV Boli" panose="02000500030200090000" pitchFamily="2" charset="0"/>
                <a:cs typeface="MV Boli" panose="02000500030200090000" pitchFamily="2" charset="0"/>
              </a:rPr>
              <a:t>涌现式</a:t>
            </a:r>
            <a:endParaRPr lang="en-US" dirty="0">
              <a:latin typeface="MV Boli" panose="02000500030200090000" pitchFamily="2" charset="0"/>
              <a:cs typeface="MV Boli" panose="02000500030200090000" pitchFamily="2" charset="0"/>
            </a:endParaRPr>
          </a:p>
          <a:p>
            <a:pPr lvl="1"/>
            <a:r>
              <a:rPr lang="en-US" dirty="0">
                <a:latin typeface="MV Boli" panose="02000500030200090000" pitchFamily="2" charset="0"/>
                <a:cs typeface="MV Boli" panose="02000500030200090000" pitchFamily="2" charset="0"/>
              </a:rPr>
              <a:t>Prioritized </a:t>
            </a:r>
            <a:r>
              <a:rPr lang="zh-CN" altLang="en-US" dirty="0">
                <a:latin typeface="MV Boli" panose="02000500030200090000" pitchFamily="2" charset="0"/>
                <a:cs typeface="MV Boli" panose="02000500030200090000" pitchFamily="2" charset="0"/>
              </a:rPr>
              <a:t>优先级排序</a:t>
            </a:r>
            <a:endParaRPr lang="en-US" dirty="0">
              <a:latin typeface="MV Boli" panose="02000500030200090000" pitchFamily="2" charset="0"/>
              <a:cs typeface="MV Boli" panose="02000500030200090000" pitchFamily="2" charset="0"/>
            </a:endParaRPr>
          </a:p>
          <a:p>
            <a:r>
              <a:rPr lang="en-US" b="1" dirty="0">
                <a:solidFill>
                  <a:srgbClr val="FFFF00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Open to all but ultimately groomed by the PO </a:t>
            </a:r>
            <a:r>
              <a:rPr lang="zh-CN" altLang="en-US" b="1" dirty="0">
                <a:solidFill>
                  <a:srgbClr val="FFFF00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对所有人开放但最终由</a:t>
            </a:r>
            <a:r>
              <a:rPr lang="en-US" altLang="zh-CN" b="1" dirty="0">
                <a:solidFill>
                  <a:srgbClr val="FFFF00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PO</a:t>
            </a:r>
            <a:r>
              <a:rPr lang="zh-CN" altLang="en-US" b="1" dirty="0">
                <a:solidFill>
                  <a:srgbClr val="FFFF00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维护</a:t>
            </a:r>
            <a:endParaRPr lang="en-US" b="1" dirty="0">
              <a:solidFill>
                <a:srgbClr val="FFFF00"/>
              </a:solidFill>
              <a:latin typeface="MV Boli" panose="02000500030200090000" pitchFamily="2" charset="0"/>
              <a:cs typeface="MV Boli" panose="02000500030200090000" pitchFamily="2" charset="0"/>
            </a:endParaRPr>
          </a:p>
          <a:p>
            <a:r>
              <a:rPr lang="en-US" dirty="0">
                <a:latin typeface="MV Boli" panose="02000500030200090000" pitchFamily="2" charset="0"/>
                <a:cs typeface="MV Boli" panose="02000500030200090000" pitchFamily="2" charset="0"/>
              </a:rPr>
              <a:t>Focus on ‘</a:t>
            </a:r>
            <a:r>
              <a:rPr lang="en-US" b="1" dirty="0">
                <a:latin typeface="MV Boli" panose="02000500030200090000" pitchFamily="2" charset="0"/>
                <a:cs typeface="MV Boli" panose="02000500030200090000" pitchFamily="2" charset="0"/>
              </a:rPr>
              <a:t>WHAT</a:t>
            </a:r>
            <a:r>
              <a:rPr lang="en-US" dirty="0">
                <a:latin typeface="MV Boli" panose="02000500030200090000" pitchFamily="2" charset="0"/>
                <a:cs typeface="MV Boli" panose="02000500030200090000" pitchFamily="2" charset="0"/>
              </a:rPr>
              <a:t>’ brings users the biggest value </a:t>
            </a:r>
            <a:r>
              <a:rPr lang="zh-CN" altLang="en-US" dirty="0">
                <a:latin typeface="MV Boli" panose="02000500030200090000" pitchFamily="2" charset="0"/>
                <a:cs typeface="MV Boli" panose="02000500030200090000" pitchFamily="2" charset="0"/>
              </a:rPr>
              <a:t>关注于“</a:t>
            </a:r>
            <a:r>
              <a:rPr lang="zh-CN" altLang="en-US" b="1" dirty="0">
                <a:latin typeface="MV Boli" panose="02000500030200090000" pitchFamily="2" charset="0"/>
                <a:cs typeface="MV Boli" panose="02000500030200090000" pitchFamily="2" charset="0"/>
              </a:rPr>
              <a:t>什么</a:t>
            </a:r>
            <a:r>
              <a:rPr lang="zh-CN" altLang="en-US" dirty="0">
                <a:latin typeface="MV Boli" panose="02000500030200090000" pitchFamily="2" charset="0"/>
                <a:cs typeface="MV Boli" panose="02000500030200090000" pitchFamily="2" charset="0"/>
              </a:rPr>
              <a:t>”带给用户最大的价值</a:t>
            </a:r>
            <a:endParaRPr lang="en-US" dirty="0">
              <a:latin typeface="MV Boli" panose="02000500030200090000" pitchFamily="2" charset="0"/>
              <a:cs typeface="MV Boli" panose="02000500030200090000" pitchFamily="2" charset="0"/>
            </a:endParaRPr>
          </a:p>
          <a:p>
            <a:r>
              <a:rPr lang="en-US" dirty="0">
                <a:latin typeface="MV Boli" panose="02000500030200090000" pitchFamily="2" charset="0"/>
                <a:cs typeface="MV Boli" panose="02000500030200090000" pitchFamily="2" charset="0"/>
              </a:rPr>
              <a:t>The best Product Owner starts with ‘</a:t>
            </a:r>
            <a:r>
              <a:rPr lang="en-US" b="1" dirty="0">
                <a:latin typeface="MV Boli" panose="02000500030200090000" pitchFamily="2" charset="0"/>
                <a:cs typeface="MV Boli" panose="02000500030200090000" pitchFamily="2" charset="0"/>
              </a:rPr>
              <a:t>WHY</a:t>
            </a:r>
            <a:r>
              <a:rPr lang="en-US" dirty="0">
                <a:latin typeface="MV Boli" panose="02000500030200090000" pitchFamily="2" charset="0"/>
                <a:cs typeface="MV Boli" panose="02000500030200090000" pitchFamily="2" charset="0"/>
              </a:rPr>
              <a:t>’ </a:t>
            </a:r>
            <a:r>
              <a:rPr lang="zh-CN" altLang="en-US" dirty="0">
                <a:latin typeface="MV Boli" panose="02000500030200090000" pitchFamily="2" charset="0"/>
                <a:cs typeface="MV Boli" panose="02000500030200090000" pitchFamily="2" charset="0"/>
              </a:rPr>
              <a:t>最优秀的</a:t>
            </a:r>
            <a:r>
              <a:rPr lang="en-US" altLang="zh-CN" dirty="0">
                <a:latin typeface="MV Boli" panose="02000500030200090000" pitchFamily="2" charset="0"/>
                <a:cs typeface="MV Boli" panose="02000500030200090000" pitchFamily="2" charset="0"/>
              </a:rPr>
              <a:t>PO</a:t>
            </a:r>
            <a:r>
              <a:rPr lang="zh-CN" altLang="en-US" dirty="0">
                <a:latin typeface="MV Boli" panose="02000500030200090000" pitchFamily="2" charset="0"/>
                <a:cs typeface="MV Boli" panose="02000500030200090000" pitchFamily="2" charset="0"/>
              </a:rPr>
              <a:t>从“</a:t>
            </a:r>
            <a:r>
              <a:rPr lang="zh-CN" altLang="en-US" b="1" dirty="0">
                <a:latin typeface="MV Boli" panose="02000500030200090000" pitchFamily="2" charset="0"/>
                <a:cs typeface="MV Boli" panose="02000500030200090000" pitchFamily="2" charset="0"/>
              </a:rPr>
              <a:t>为什么</a:t>
            </a:r>
            <a:r>
              <a:rPr lang="zh-CN" altLang="en-US" dirty="0">
                <a:latin typeface="MV Boli" panose="02000500030200090000" pitchFamily="2" charset="0"/>
                <a:cs typeface="MV Boli" panose="02000500030200090000" pitchFamily="2" charset="0"/>
              </a:rPr>
              <a:t>”开始</a:t>
            </a:r>
            <a:endParaRPr lang="en-US" dirty="0"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47496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MV Boli" panose="02000500030200090000" pitchFamily="2" charset="0"/>
                <a:cs typeface="MV Boli" panose="02000500030200090000" pitchFamily="2" charset="0"/>
              </a:rPr>
              <a:t>Prioritization Techniques</a:t>
            </a:r>
            <a:br>
              <a:rPr lang="en-US" dirty="0">
                <a:latin typeface="MV Boli" panose="02000500030200090000" pitchFamily="2" charset="0"/>
                <a:cs typeface="MV Boli" panose="02000500030200090000" pitchFamily="2" charset="0"/>
              </a:rPr>
            </a:br>
            <a:r>
              <a:rPr lang="zh-CN" altLang="en-US" dirty="0">
                <a:latin typeface="MV Boli" panose="02000500030200090000" pitchFamily="2" charset="0"/>
                <a:cs typeface="MV Boli" panose="02000500030200090000" pitchFamily="2" charset="0"/>
              </a:rPr>
              <a:t>优先级排列技巧</a:t>
            </a:r>
            <a:endParaRPr lang="en-US" dirty="0"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rgbClr val="FF0000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D</a:t>
            </a:r>
            <a:r>
              <a:rPr lang="en-US" altLang="zh-CN" dirty="0">
                <a:latin typeface="MV Boli" panose="02000500030200090000" pitchFamily="2" charset="0"/>
                <a:cs typeface="MV Boli" panose="02000500030200090000" pitchFamily="2" charset="0"/>
              </a:rPr>
              <a:t>efinition </a:t>
            </a:r>
            <a:r>
              <a:rPr lang="en-US" altLang="zh-CN" b="1" dirty="0">
                <a:solidFill>
                  <a:srgbClr val="92D050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o</a:t>
            </a:r>
            <a:r>
              <a:rPr lang="en-US" altLang="zh-CN" dirty="0">
                <a:latin typeface="MV Boli" panose="02000500030200090000" pitchFamily="2" charset="0"/>
                <a:cs typeface="MV Boli" panose="02000500030200090000" pitchFamily="2" charset="0"/>
              </a:rPr>
              <a:t>f </a:t>
            </a:r>
            <a:r>
              <a:rPr lang="en-US" altLang="zh-CN" b="1" dirty="0">
                <a:solidFill>
                  <a:srgbClr val="FFFF00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R</a:t>
            </a:r>
            <a:r>
              <a:rPr lang="en-US" altLang="zh-CN" dirty="0">
                <a:latin typeface="MV Boli" panose="02000500030200090000" pitchFamily="2" charset="0"/>
                <a:cs typeface="MV Boli" panose="02000500030200090000" pitchFamily="2" charset="0"/>
              </a:rPr>
              <a:t>eady </a:t>
            </a:r>
            <a:r>
              <a:rPr lang="zh-CN" altLang="en-US" dirty="0">
                <a:latin typeface="MV Boli" panose="02000500030200090000" pitchFamily="2" charset="0"/>
                <a:cs typeface="MV Boli" panose="02000500030200090000" pitchFamily="2" charset="0"/>
              </a:rPr>
              <a:t>（</a:t>
            </a:r>
            <a:r>
              <a:rPr lang="en-US" altLang="zh-CN" b="1" dirty="0" err="1">
                <a:solidFill>
                  <a:srgbClr val="FF0000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D</a:t>
            </a:r>
            <a:r>
              <a:rPr lang="en-US" altLang="zh-CN" b="1" dirty="0" err="1">
                <a:solidFill>
                  <a:srgbClr val="92D050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o</a:t>
            </a:r>
            <a:r>
              <a:rPr lang="en-US" altLang="zh-CN" b="1" dirty="0" err="1">
                <a:solidFill>
                  <a:srgbClr val="FFFF00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R</a:t>
            </a:r>
            <a:r>
              <a:rPr lang="zh-CN" altLang="en-US" dirty="0">
                <a:latin typeface="MV Boli" panose="02000500030200090000" pitchFamily="2" charset="0"/>
                <a:cs typeface="MV Boli" panose="02000500030200090000" pitchFamily="2" charset="0"/>
              </a:rPr>
              <a:t>）</a:t>
            </a:r>
            <a:endParaRPr lang="en-US" altLang="zh-CN" dirty="0">
              <a:latin typeface="MV Boli" panose="02000500030200090000" pitchFamily="2" charset="0"/>
              <a:cs typeface="MV Boli" panose="02000500030200090000" pitchFamily="2" charset="0"/>
            </a:endParaRPr>
          </a:p>
          <a:p>
            <a:endParaRPr lang="en-US" dirty="0"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5470" y="2746247"/>
            <a:ext cx="5786730" cy="3044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9520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MV Boli" panose="02000500030200090000" pitchFamily="2" charset="0"/>
                <a:cs typeface="MV Boli" panose="02000500030200090000" pitchFamily="2" charset="0"/>
              </a:rPr>
              <a:t>Product backlog refinement</a:t>
            </a:r>
            <a:br>
              <a:rPr lang="en-US" altLang="zh-CN" dirty="0">
                <a:latin typeface="MV Boli" panose="02000500030200090000" pitchFamily="2" charset="0"/>
                <a:cs typeface="MV Boli" panose="02000500030200090000" pitchFamily="2" charset="0"/>
              </a:rPr>
            </a:br>
            <a:r>
              <a:rPr lang="zh-CN" altLang="en-US" dirty="0">
                <a:latin typeface="MV Boli" panose="02000500030200090000" pitchFamily="2" charset="0"/>
                <a:cs typeface="MV Boli" panose="02000500030200090000" pitchFamily="2" charset="0"/>
              </a:rPr>
              <a:t>产品</a:t>
            </a:r>
            <a:r>
              <a:rPr lang="en-US" altLang="zh-CN" dirty="0">
                <a:latin typeface="MV Boli" panose="02000500030200090000" pitchFamily="2" charset="0"/>
                <a:cs typeface="MV Boli" panose="02000500030200090000" pitchFamily="2" charset="0"/>
              </a:rPr>
              <a:t>backlog</a:t>
            </a:r>
            <a:r>
              <a:rPr lang="zh-CN" altLang="en-US" dirty="0">
                <a:latin typeface="MV Boli" panose="02000500030200090000" pitchFamily="2" charset="0"/>
                <a:cs typeface="MV Boli" panose="02000500030200090000" pitchFamily="2" charset="0"/>
              </a:rPr>
              <a:t>梳理</a:t>
            </a:r>
            <a:endParaRPr lang="en-US" dirty="0"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MV Boli" panose="02000500030200090000" pitchFamily="2" charset="0"/>
                <a:cs typeface="MV Boli" panose="02000500030200090000" pitchFamily="2" charset="0"/>
              </a:rPr>
              <a:t>Purpose</a:t>
            </a:r>
            <a:r>
              <a:rPr lang="zh-CN" altLang="en-US" dirty="0">
                <a:latin typeface="MV Boli" panose="02000500030200090000" pitchFamily="2" charset="0"/>
                <a:cs typeface="MV Boli" panose="02000500030200090000" pitchFamily="2" charset="0"/>
              </a:rPr>
              <a:t>； 目的</a:t>
            </a:r>
            <a:endParaRPr lang="en-US" altLang="zh-CN" dirty="0">
              <a:latin typeface="MV Boli" panose="02000500030200090000" pitchFamily="2" charset="0"/>
              <a:cs typeface="MV Boli" panose="02000500030200090000" pitchFamily="2" charset="0"/>
            </a:endParaRPr>
          </a:p>
          <a:p>
            <a:r>
              <a:rPr lang="en-US" altLang="zh-CN" dirty="0">
                <a:latin typeface="MV Boli" panose="02000500030200090000" pitchFamily="2" charset="0"/>
                <a:cs typeface="MV Boli" panose="02000500030200090000" pitchFamily="2" charset="0"/>
              </a:rPr>
              <a:t>When to do?; </a:t>
            </a:r>
            <a:r>
              <a:rPr lang="zh-CN" altLang="en-US" dirty="0">
                <a:latin typeface="MV Boli" panose="02000500030200090000" pitchFamily="2" charset="0"/>
                <a:cs typeface="MV Boli" panose="02000500030200090000" pitchFamily="2" charset="0"/>
              </a:rPr>
              <a:t>什么时候做？</a:t>
            </a:r>
            <a:endParaRPr lang="en-US" altLang="zh-CN" dirty="0">
              <a:latin typeface="MV Boli" panose="02000500030200090000" pitchFamily="2" charset="0"/>
              <a:cs typeface="MV Boli" panose="02000500030200090000" pitchFamily="2" charset="0"/>
            </a:endParaRPr>
          </a:p>
          <a:p>
            <a:r>
              <a:rPr lang="en-US" altLang="zh-CN" dirty="0">
                <a:latin typeface="MV Boli" panose="02000500030200090000" pitchFamily="2" charset="0"/>
                <a:cs typeface="MV Boli" panose="02000500030200090000" pitchFamily="2" charset="0"/>
              </a:rPr>
              <a:t>Who to do?; </a:t>
            </a:r>
            <a:r>
              <a:rPr lang="zh-CN" altLang="en-US" dirty="0">
                <a:latin typeface="MV Boli" panose="02000500030200090000" pitchFamily="2" charset="0"/>
                <a:cs typeface="MV Boli" panose="02000500030200090000" pitchFamily="2" charset="0"/>
              </a:rPr>
              <a:t>什么人来做？</a:t>
            </a:r>
            <a:endParaRPr lang="en-US" altLang="zh-CN" dirty="0">
              <a:latin typeface="MV Boli" panose="02000500030200090000" pitchFamily="2" charset="0"/>
              <a:cs typeface="MV Boli" panose="02000500030200090000" pitchFamily="2" charset="0"/>
            </a:endParaRPr>
          </a:p>
          <a:p>
            <a:r>
              <a:rPr lang="en-US" altLang="zh-CN" dirty="0">
                <a:latin typeface="MV Boli" panose="02000500030200090000" pitchFamily="2" charset="0"/>
                <a:cs typeface="MV Boli" panose="02000500030200090000" pitchFamily="2" charset="0"/>
              </a:rPr>
              <a:t>Max 10% of total Sprint efforts; </a:t>
            </a:r>
            <a:r>
              <a:rPr lang="zh-CN" altLang="en-US" dirty="0">
                <a:latin typeface="MV Boli" panose="02000500030200090000" pitchFamily="2" charset="0"/>
                <a:cs typeface="MV Boli" panose="02000500030200090000" pitchFamily="2" charset="0"/>
              </a:rPr>
              <a:t>最多花费</a:t>
            </a:r>
            <a:r>
              <a:rPr lang="en-US" altLang="zh-CN" dirty="0">
                <a:latin typeface="MV Boli" panose="02000500030200090000" pitchFamily="2" charset="0"/>
                <a:cs typeface="MV Boli" panose="02000500030200090000" pitchFamily="2" charset="0"/>
              </a:rPr>
              <a:t>10%</a:t>
            </a:r>
            <a:r>
              <a:rPr lang="zh-CN" altLang="en-US" dirty="0">
                <a:latin typeface="MV Boli" panose="02000500030200090000" pitchFamily="2" charset="0"/>
                <a:cs typeface="MV Boli" panose="02000500030200090000" pitchFamily="2" charset="0"/>
              </a:rPr>
              <a:t>的</a:t>
            </a:r>
            <a:r>
              <a:rPr lang="en-US" altLang="zh-CN" dirty="0">
                <a:latin typeface="MV Boli" panose="02000500030200090000" pitchFamily="2" charset="0"/>
                <a:cs typeface="MV Boli" panose="02000500030200090000" pitchFamily="2" charset="0"/>
              </a:rPr>
              <a:t>Sprint</a:t>
            </a:r>
            <a:r>
              <a:rPr lang="zh-CN" altLang="en-US" dirty="0">
                <a:latin typeface="MV Boli" panose="02000500030200090000" pitchFamily="2" charset="0"/>
                <a:cs typeface="MV Boli" panose="02000500030200090000" pitchFamily="2" charset="0"/>
              </a:rPr>
              <a:t>的工作量</a:t>
            </a:r>
            <a:endParaRPr lang="en-US" dirty="0"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96185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602" y="694949"/>
            <a:ext cx="4629796" cy="5391902"/>
          </a:xfrm>
          <a:prstGeom prst="rect">
            <a:avLst/>
          </a:prstGeom>
        </p:spPr>
      </p:pic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3992" y="1573024"/>
            <a:ext cx="5461427" cy="3635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83789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299279"/>
            <a:ext cx="10353761" cy="1326321"/>
          </a:xfrm>
        </p:spPr>
        <p:txBody>
          <a:bodyPr/>
          <a:lstStyle/>
          <a:p>
            <a:r>
              <a:rPr lang="en-US" altLang="zh-CN" dirty="0">
                <a:latin typeface="MV Boli" panose="02000500030200090000" pitchFamily="2" charset="0"/>
                <a:cs typeface="MV Boli" panose="02000500030200090000" pitchFamily="2" charset="0"/>
              </a:rPr>
              <a:t>Sprint backlog</a:t>
            </a:r>
            <a:endParaRPr lang="en-US" dirty="0"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3795" y="1625600"/>
            <a:ext cx="10353762" cy="4864100"/>
          </a:xfrm>
        </p:spPr>
        <p:txBody>
          <a:bodyPr>
            <a:normAutofit lnSpcReduction="10000"/>
          </a:bodyPr>
          <a:lstStyle/>
          <a:p>
            <a:r>
              <a:rPr lang="en-US" dirty="0">
                <a:latin typeface="MV Boli" panose="02000500030200090000" pitchFamily="2" charset="0"/>
                <a:cs typeface="MV Boli" panose="02000500030200090000" pitchFamily="2" charset="0"/>
              </a:rPr>
              <a:t>Extension and subset of the product backlog </a:t>
            </a:r>
            <a:r>
              <a:rPr lang="zh-CN" altLang="en-US" dirty="0">
                <a:latin typeface="MV Boli" panose="02000500030200090000" pitchFamily="2" charset="0"/>
                <a:cs typeface="MV Boli" panose="02000500030200090000" pitchFamily="2" charset="0"/>
              </a:rPr>
              <a:t>产品</a:t>
            </a:r>
            <a:r>
              <a:rPr lang="en-US" altLang="zh-CN" dirty="0">
                <a:latin typeface="MV Boli" panose="02000500030200090000" pitchFamily="2" charset="0"/>
                <a:cs typeface="MV Boli" panose="02000500030200090000" pitchFamily="2" charset="0"/>
              </a:rPr>
              <a:t>Backlog</a:t>
            </a:r>
            <a:r>
              <a:rPr lang="zh-CN" altLang="en-US" dirty="0">
                <a:latin typeface="MV Boli" panose="02000500030200090000" pitchFamily="2" charset="0"/>
                <a:cs typeface="MV Boli" panose="02000500030200090000" pitchFamily="2" charset="0"/>
              </a:rPr>
              <a:t>的延伸和子集</a:t>
            </a:r>
            <a:endParaRPr lang="en-US" altLang="zh-CN" dirty="0">
              <a:latin typeface="MV Boli" panose="02000500030200090000" pitchFamily="2" charset="0"/>
              <a:cs typeface="MV Boli" panose="02000500030200090000" pitchFamily="2" charset="0"/>
            </a:endParaRPr>
          </a:p>
          <a:p>
            <a:pPr lvl="1"/>
            <a:r>
              <a:rPr lang="en-US" altLang="zh-CN" dirty="0">
                <a:latin typeface="MV Boli" panose="02000500030200090000" pitchFamily="2" charset="0"/>
                <a:cs typeface="MV Boli" panose="02000500030200090000" pitchFamily="2" charset="0"/>
              </a:rPr>
              <a:t>The set of work to achieve the Sprint Goal </a:t>
            </a:r>
            <a:r>
              <a:rPr lang="zh-CN" altLang="en-US" dirty="0">
                <a:latin typeface="MV Boli" panose="02000500030200090000" pitchFamily="2" charset="0"/>
                <a:cs typeface="MV Boli" panose="02000500030200090000" pitchFamily="2" charset="0"/>
              </a:rPr>
              <a:t>为实现</a:t>
            </a:r>
            <a:r>
              <a:rPr lang="en-US" altLang="zh-CN" dirty="0">
                <a:latin typeface="MV Boli" panose="02000500030200090000" pitchFamily="2" charset="0"/>
                <a:cs typeface="MV Boli" panose="02000500030200090000" pitchFamily="2" charset="0"/>
              </a:rPr>
              <a:t>Sprint</a:t>
            </a:r>
            <a:r>
              <a:rPr lang="zh-CN" altLang="en-US" dirty="0">
                <a:latin typeface="MV Boli" panose="02000500030200090000" pitchFamily="2" charset="0"/>
                <a:cs typeface="MV Boli" panose="02000500030200090000" pitchFamily="2" charset="0"/>
              </a:rPr>
              <a:t>目标所要完成的工作集</a:t>
            </a:r>
            <a:endParaRPr lang="en-US" altLang="zh-CN" dirty="0">
              <a:latin typeface="MV Boli" panose="02000500030200090000" pitchFamily="2" charset="0"/>
              <a:cs typeface="MV Boli" panose="02000500030200090000" pitchFamily="2" charset="0"/>
            </a:endParaRPr>
          </a:p>
          <a:p>
            <a:pPr lvl="1"/>
            <a:r>
              <a:rPr lang="en-US" dirty="0">
                <a:latin typeface="MV Boli" panose="02000500030200090000" pitchFamily="2" charset="0"/>
                <a:cs typeface="MV Boli" panose="02000500030200090000" pitchFamily="2" charset="0"/>
              </a:rPr>
              <a:t>JIT (Just In Time) design in considered </a:t>
            </a:r>
            <a:r>
              <a:rPr lang="zh-CN" altLang="en-US" dirty="0">
                <a:latin typeface="MV Boli" panose="02000500030200090000" pitchFamily="2" charset="0"/>
                <a:cs typeface="MV Boli" panose="02000500030200090000" pitchFamily="2" charset="0"/>
              </a:rPr>
              <a:t>涵盖‘恰到好处</a:t>
            </a:r>
            <a:r>
              <a:rPr lang="en-US" altLang="zh-CN" dirty="0">
                <a:latin typeface="MV Boli" panose="02000500030200090000" pitchFamily="2" charset="0"/>
                <a:cs typeface="MV Boli" panose="02000500030200090000" pitchFamily="2" charset="0"/>
              </a:rPr>
              <a:t>’</a:t>
            </a:r>
            <a:r>
              <a:rPr lang="zh-CN" altLang="en-US" dirty="0">
                <a:latin typeface="MV Boli" panose="02000500030200090000" pitchFamily="2" charset="0"/>
                <a:cs typeface="MV Boli" panose="02000500030200090000" pitchFamily="2" charset="0"/>
              </a:rPr>
              <a:t>的设计</a:t>
            </a:r>
            <a:endParaRPr lang="en-US" altLang="zh-CN" dirty="0">
              <a:latin typeface="MV Boli" panose="02000500030200090000" pitchFamily="2" charset="0"/>
              <a:cs typeface="MV Boli" panose="02000500030200090000" pitchFamily="2" charset="0"/>
            </a:endParaRPr>
          </a:p>
          <a:p>
            <a:pPr lvl="1"/>
            <a:r>
              <a:rPr lang="en-US" altLang="zh-CN" dirty="0">
                <a:latin typeface="MV Boli" panose="02000500030200090000" pitchFamily="2" charset="0"/>
                <a:cs typeface="MV Boli" panose="02000500030200090000" pitchFamily="2" charset="0"/>
              </a:rPr>
              <a:t>Breaks large work down into smaller pieces (PBI -&gt; SBI) </a:t>
            </a:r>
            <a:r>
              <a:rPr lang="zh-CN" altLang="en-US" dirty="0">
                <a:latin typeface="MV Boli" panose="02000500030200090000" pitchFamily="2" charset="0"/>
                <a:cs typeface="MV Boli" panose="02000500030200090000" pitchFamily="2" charset="0"/>
              </a:rPr>
              <a:t>将大块工作分解成更小的单元</a:t>
            </a:r>
            <a:endParaRPr lang="en-US" altLang="zh-CN" dirty="0">
              <a:latin typeface="MV Boli" panose="02000500030200090000" pitchFamily="2" charset="0"/>
              <a:cs typeface="MV Boli" panose="02000500030200090000" pitchFamily="2" charset="0"/>
            </a:endParaRPr>
          </a:p>
          <a:p>
            <a:pPr lvl="1"/>
            <a:r>
              <a:rPr lang="en-US" dirty="0">
                <a:latin typeface="MV Boli" panose="02000500030200090000" pitchFamily="2" charset="0"/>
                <a:cs typeface="MV Boli" panose="02000500030200090000" pitchFamily="2" charset="0"/>
              </a:rPr>
              <a:t>Start to focuses on “HOW” team is going to get the work done and deliver the value in one sprint </a:t>
            </a:r>
            <a:r>
              <a:rPr lang="zh-CN" altLang="en-US" dirty="0">
                <a:latin typeface="MV Boli" panose="02000500030200090000" pitchFamily="2" charset="0"/>
                <a:cs typeface="MV Boli" panose="02000500030200090000" pitchFamily="2" charset="0"/>
              </a:rPr>
              <a:t>开始关注“怎么做”的问题：如何在一个</a:t>
            </a:r>
            <a:r>
              <a:rPr lang="en-US" altLang="zh-CN" dirty="0">
                <a:latin typeface="MV Boli" panose="02000500030200090000" pitchFamily="2" charset="0"/>
                <a:cs typeface="MV Boli" panose="02000500030200090000" pitchFamily="2" charset="0"/>
              </a:rPr>
              <a:t>Sprint</a:t>
            </a:r>
            <a:r>
              <a:rPr lang="zh-CN" altLang="en-US" dirty="0">
                <a:latin typeface="MV Boli" panose="02000500030200090000" pitchFamily="2" charset="0"/>
                <a:cs typeface="MV Boli" panose="02000500030200090000" pitchFamily="2" charset="0"/>
              </a:rPr>
              <a:t>内完成工作以交付价值</a:t>
            </a:r>
            <a:endParaRPr lang="en-US" altLang="zh-CN" dirty="0">
              <a:latin typeface="MV Boli" panose="02000500030200090000" pitchFamily="2" charset="0"/>
              <a:cs typeface="MV Boli" panose="02000500030200090000" pitchFamily="2" charset="0"/>
            </a:endParaRPr>
          </a:p>
          <a:p>
            <a:r>
              <a:rPr lang="en-US" altLang="zh-CN" b="1" dirty="0">
                <a:solidFill>
                  <a:srgbClr val="FFFF00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Owned by Development Team </a:t>
            </a:r>
            <a:r>
              <a:rPr lang="zh-CN" altLang="en-US" b="1" dirty="0">
                <a:solidFill>
                  <a:srgbClr val="FFFF00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被开发团队拥有</a:t>
            </a:r>
            <a:endParaRPr lang="en-US" altLang="zh-CN" b="1" dirty="0">
              <a:solidFill>
                <a:srgbClr val="FFFF00"/>
              </a:solidFill>
              <a:latin typeface="MV Boli" panose="02000500030200090000" pitchFamily="2" charset="0"/>
              <a:cs typeface="MV Boli" panose="02000500030200090000" pitchFamily="2" charset="0"/>
            </a:endParaRPr>
          </a:p>
          <a:p>
            <a:pPr lvl="1"/>
            <a:r>
              <a:rPr lang="en-US" dirty="0">
                <a:latin typeface="MV Boli" panose="02000500030200090000" pitchFamily="2" charset="0"/>
                <a:cs typeface="MV Boli" panose="02000500030200090000" pitchFamily="2" charset="0"/>
              </a:rPr>
              <a:t>Team selects items from the product backlog they can commit to completing and creates the sprint backlog </a:t>
            </a:r>
            <a:r>
              <a:rPr lang="zh-CN" altLang="en-US" dirty="0">
                <a:latin typeface="MV Boli" panose="02000500030200090000" pitchFamily="2" charset="0"/>
                <a:cs typeface="MV Boli" panose="02000500030200090000" pitchFamily="2" charset="0"/>
              </a:rPr>
              <a:t>团队从</a:t>
            </a:r>
            <a:r>
              <a:rPr lang="en-US" altLang="zh-CN" dirty="0">
                <a:latin typeface="MV Boli" panose="02000500030200090000" pitchFamily="2" charset="0"/>
                <a:cs typeface="MV Boli" panose="02000500030200090000" pitchFamily="2" charset="0"/>
              </a:rPr>
              <a:t>Product backlog</a:t>
            </a:r>
            <a:r>
              <a:rPr lang="zh-CN" altLang="en-US" dirty="0">
                <a:latin typeface="MV Boli" panose="02000500030200090000" pitchFamily="2" charset="0"/>
                <a:cs typeface="MV Boli" panose="02000500030200090000" pitchFamily="2" charset="0"/>
              </a:rPr>
              <a:t>中选取他们可以承诺完成的项目并创建</a:t>
            </a:r>
            <a:r>
              <a:rPr lang="en-US" altLang="zh-CN" dirty="0">
                <a:latin typeface="MV Boli" panose="02000500030200090000" pitchFamily="2" charset="0"/>
                <a:cs typeface="MV Boli" panose="02000500030200090000" pitchFamily="2" charset="0"/>
              </a:rPr>
              <a:t>Sprint backlog</a:t>
            </a:r>
          </a:p>
          <a:p>
            <a:pPr lvl="1"/>
            <a:r>
              <a:rPr lang="en-US" dirty="0">
                <a:latin typeface="MV Boli" panose="02000500030200090000" pitchFamily="2" charset="0"/>
                <a:cs typeface="MV Boli" panose="02000500030200090000" pitchFamily="2" charset="0"/>
              </a:rPr>
              <a:t>Collaboratively, not done alone by the Scrum Master </a:t>
            </a:r>
            <a:r>
              <a:rPr lang="zh-CN" altLang="en-US" dirty="0">
                <a:latin typeface="MV Boli" panose="02000500030200090000" pitchFamily="2" charset="0"/>
                <a:cs typeface="MV Boli" panose="02000500030200090000" pitchFamily="2" charset="0"/>
              </a:rPr>
              <a:t>协作完成，不是由</a:t>
            </a:r>
            <a:r>
              <a:rPr lang="en-US" altLang="zh-CN" dirty="0">
                <a:latin typeface="MV Boli" panose="02000500030200090000" pitchFamily="2" charset="0"/>
                <a:cs typeface="MV Boli" panose="02000500030200090000" pitchFamily="2" charset="0"/>
              </a:rPr>
              <a:t>SM</a:t>
            </a:r>
            <a:r>
              <a:rPr lang="zh-CN" altLang="en-US" dirty="0">
                <a:latin typeface="MV Boli" panose="02000500030200090000" pitchFamily="2" charset="0"/>
                <a:cs typeface="MV Boli" panose="02000500030200090000" pitchFamily="2" charset="0"/>
              </a:rPr>
              <a:t>负责</a:t>
            </a:r>
            <a:endParaRPr lang="en-US" altLang="zh-CN" dirty="0">
              <a:latin typeface="MV Boli" panose="02000500030200090000" pitchFamily="2" charset="0"/>
              <a:cs typeface="MV Boli" panose="02000500030200090000" pitchFamily="2" charset="0"/>
            </a:endParaRPr>
          </a:p>
          <a:p>
            <a:pPr lvl="1"/>
            <a:r>
              <a:rPr lang="en-US" altLang="zh-CN" dirty="0">
                <a:latin typeface="MV Boli" panose="02000500030200090000" pitchFamily="2" charset="0"/>
                <a:cs typeface="MV Boli" panose="02000500030200090000" pitchFamily="2" charset="0"/>
              </a:rPr>
              <a:t>A visible tool for the team to manage itself during the sprint</a:t>
            </a:r>
            <a:r>
              <a:rPr lang="zh-CN" altLang="en-US" dirty="0">
                <a:latin typeface="MV Boli" panose="02000500030200090000" pitchFamily="2" charset="0"/>
                <a:cs typeface="MV Boli" panose="02000500030200090000" pitchFamily="2" charset="0"/>
              </a:rPr>
              <a:t> 一个可视化的工具让团队在</a:t>
            </a:r>
            <a:r>
              <a:rPr lang="en-US" altLang="zh-CN" dirty="0">
                <a:latin typeface="MV Boli" panose="02000500030200090000" pitchFamily="2" charset="0"/>
                <a:cs typeface="MV Boli" panose="02000500030200090000" pitchFamily="2" charset="0"/>
              </a:rPr>
              <a:t>sprint</a:t>
            </a:r>
            <a:r>
              <a:rPr lang="zh-CN" altLang="en-US" dirty="0">
                <a:latin typeface="MV Boli" panose="02000500030200090000" pitchFamily="2" charset="0"/>
                <a:cs typeface="MV Boli" panose="02000500030200090000" pitchFamily="2" charset="0"/>
              </a:rPr>
              <a:t>内部自我管理</a:t>
            </a:r>
            <a:endParaRPr lang="en-US" dirty="0"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254585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375479"/>
            <a:ext cx="10353761" cy="1326321"/>
          </a:xfrm>
        </p:spPr>
        <p:txBody>
          <a:bodyPr/>
          <a:lstStyle/>
          <a:p>
            <a:r>
              <a:rPr lang="en-US" altLang="zh-CN" dirty="0">
                <a:latin typeface="MV Boli" panose="02000500030200090000" pitchFamily="2" charset="0"/>
                <a:cs typeface="MV Boli" panose="02000500030200090000" pitchFamily="2" charset="0"/>
              </a:rPr>
              <a:t>Managing Sprint backlog</a:t>
            </a:r>
            <a:endParaRPr lang="en-US" dirty="0"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3795" y="1701800"/>
            <a:ext cx="10353762" cy="4953000"/>
          </a:xfrm>
        </p:spPr>
        <p:txBody>
          <a:bodyPr>
            <a:normAutofit fontScale="92500" lnSpcReduction="20000"/>
          </a:bodyPr>
          <a:lstStyle/>
          <a:p>
            <a:r>
              <a:rPr lang="en-US" altLang="zh-CN" dirty="0">
                <a:latin typeface="MV Boli" panose="02000500030200090000" pitchFamily="2" charset="0"/>
                <a:cs typeface="MV Boli" panose="02000500030200090000" pitchFamily="2" charset="0"/>
              </a:rPr>
              <a:t>Task board is a common visible tool to manage sprint backlog </a:t>
            </a:r>
            <a:r>
              <a:rPr lang="zh-CN" altLang="en-US" dirty="0">
                <a:latin typeface="MV Boli" panose="02000500030200090000" pitchFamily="2" charset="0"/>
                <a:cs typeface="MV Boli" panose="02000500030200090000" pitchFamily="2" charset="0"/>
              </a:rPr>
              <a:t>任务板是一个常见的用于管理</a:t>
            </a:r>
            <a:r>
              <a:rPr lang="en-US" altLang="zh-CN" dirty="0">
                <a:latin typeface="MV Boli" panose="02000500030200090000" pitchFamily="2" charset="0"/>
                <a:cs typeface="MV Boli" panose="02000500030200090000" pitchFamily="2" charset="0"/>
              </a:rPr>
              <a:t>sprint backlog</a:t>
            </a:r>
            <a:r>
              <a:rPr lang="zh-CN" altLang="en-US" dirty="0">
                <a:latin typeface="MV Boli" panose="02000500030200090000" pitchFamily="2" charset="0"/>
                <a:cs typeface="MV Boli" panose="02000500030200090000" pitchFamily="2" charset="0"/>
              </a:rPr>
              <a:t>的可视化工具</a:t>
            </a:r>
            <a:endParaRPr lang="en-US" altLang="zh-CN" dirty="0">
              <a:latin typeface="MV Boli" panose="02000500030200090000" pitchFamily="2" charset="0"/>
              <a:cs typeface="MV Boli" panose="02000500030200090000" pitchFamily="2" charset="0"/>
            </a:endParaRPr>
          </a:p>
          <a:p>
            <a:r>
              <a:rPr lang="en-US" altLang="zh-CN" dirty="0">
                <a:latin typeface="MV Boli" panose="02000500030200090000" pitchFamily="2" charset="0"/>
                <a:cs typeface="MV Boli" panose="02000500030200090000" pitchFamily="2" charset="0"/>
              </a:rPr>
              <a:t>Self-organized (Swarming): Individuals or small groups sign up for work </a:t>
            </a:r>
            <a:r>
              <a:rPr lang="zh-CN" altLang="en-US" dirty="0">
                <a:latin typeface="MV Boli" panose="02000500030200090000" pitchFamily="2" charset="0"/>
                <a:cs typeface="MV Boli" panose="02000500030200090000" pitchFamily="2" charset="0"/>
              </a:rPr>
              <a:t>自组织（蜂群）：团队成员或小组自己领取工作</a:t>
            </a:r>
            <a:endParaRPr lang="en-US" altLang="zh-CN" dirty="0">
              <a:latin typeface="MV Boli" panose="02000500030200090000" pitchFamily="2" charset="0"/>
              <a:cs typeface="MV Boli" panose="02000500030200090000" pitchFamily="2" charset="0"/>
            </a:endParaRPr>
          </a:p>
          <a:p>
            <a:pPr lvl="1"/>
            <a:r>
              <a:rPr lang="en-US" altLang="zh-CN" dirty="0">
                <a:latin typeface="MV Boli" panose="02000500030200090000" pitchFamily="2" charset="0"/>
                <a:cs typeface="MV Boli" panose="02000500030200090000" pitchFamily="2" charset="0"/>
              </a:rPr>
              <a:t>Team decomposes PBI to SBI </a:t>
            </a:r>
            <a:r>
              <a:rPr lang="zh-CN" altLang="en-US" dirty="0">
                <a:latin typeface="MV Boli" panose="02000500030200090000" pitchFamily="2" charset="0"/>
                <a:cs typeface="MV Boli" panose="02000500030200090000" pitchFamily="2" charset="0"/>
              </a:rPr>
              <a:t>团队一起将</a:t>
            </a:r>
            <a:r>
              <a:rPr lang="en-US" altLang="zh-CN" dirty="0">
                <a:latin typeface="MV Boli" panose="02000500030200090000" pitchFamily="2" charset="0"/>
                <a:cs typeface="MV Boli" panose="02000500030200090000" pitchFamily="2" charset="0"/>
              </a:rPr>
              <a:t>PBI</a:t>
            </a:r>
            <a:r>
              <a:rPr lang="zh-CN" altLang="en-US" dirty="0">
                <a:latin typeface="MV Boli" panose="02000500030200090000" pitchFamily="2" charset="0"/>
                <a:cs typeface="MV Boli" panose="02000500030200090000" pitchFamily="2" charset="0"/>
              </a:rPr>
              <a:t>分解为</a:t>
            </a:r>
            <a:r>
              <a:rPr lang="en-US" altLang="zh-CN" dirty="0">
                <a:latin typeface="MV Boli" panose="02000500030200090000" pitchFamily="2" charset="0"/>
                <a:cs typeface="MV Boli" panose="02000500030200090000" pitchFamily="2" charset="0"/>
              </a:rPr>
              <a:t>SBI</a:t>
            </a:r>
          </a:p>
          <a:p>
            <a:pPr lvl="1"/>
            <a:r>
              <a:rPr lang="en-US" altLang="zh-CN" dirty="0">
                <a:latin typeface="MV Boli" panose="02000500030200090000" pitchFamily="2" charset="0"/>
                <a:cs typeface="MV Boli" panose="02000500030200090000" pitchFamily="2" charset="0"/>
              </a:rPr>
              <a:t>Team decides SBI granularity </a:t>
            </a:r>
            <a:r>
              <a:rPr lang="zh-CN" altLang="en-US" dirty="0">
                <a:latin typeface="MV Boli" panose="02000500030200090000" pitchFamily="2" charset="0"/>
                <a:cs typeface="MV Boli" panose="02000500030200090000" pitchFamily="2" charset="0"/>
              </a:rPr>
              <a:t>团队决定合适的</a:t>
            </a:r>
            <a:r>
              <a:rPr lang="en-US" altLang="zh-CN" dirty="0">
                <a:latin typeface="MV Boli" panose="02000500030200090000" pitchFamily="2" charset="0"/>
                <a:cs typeface="MV Boli" panose="02000500030200090000" pitchFamily="2" charset="0"/>
              </a:rPr>
              <a:t>SBI</a:t>
            </a:r>
            <a:r>
              <a:rPr lang="zh-CN" altLang="en-US" dirty="0">
                <a:latin typeface="MV Boli" panose="02000500030200090000" pitchFamily="2" charset="0"/>
                <a:cs typeface="MV Boli" panose="02000500030200090000" pitchFamily="2" charset="0"/>
              </a:rPr>
              <a:t>颗粒度</a:t>
            </a:r>
            <a:endParaRPr lang="en-US" altLang="zh-CN" dirty="0">
              <a:latin typeface="MV Boli" panose="02000500030200090000" pitchFamily="2" charset="0"/>
              <a:cs typeface="MV Boli" panose="02000500030200090000" pitchFamily="2" charset="0"/>
            </a:endParaRPr>
          </a:p>
          <a:p>
            <a:pPr lvl="1"/>
            <a:r>
              <a:rPr lang="en-US" altLang="zh-CN" dirty="0">
                <a:latin typeface="MV Boli" panose="02000500030200090000" pitchFamily="2" charset="0"/>
                <a:cs typeface="MV Boli" panose="02000500030200090000" pitchFamily="2" charset="0"/>
              </a:rPr>
              <a:t>Work is not assigned </a:t>
            </a:r>
            <a:r>
              <a:rPr lang="zh-CN" altLang="en-US" dirty="0">
                <a:latin typeface="MV Boli" panose="02000500030200090000" pitchFamily="2" charset="0"/>
                <a:cs typeface="MV Boli" panose="02000500030200090000" pitchFamily="2" charset="0"/>
              </a:rPr>
              <a:t>任务不应该被分配</a:t>
            </a:r>
            <a:endParaRPr lang="en-US" altLang="zh-CN" dirty="0">
              <a:latin typeface="MV Boli" panose="02000500030200090000" pitchFamily="2" charset="0"/>
              <a:cs typeface="MV Boli" panose="02000500030200090000" pitchFamily="2" charset="0"/>
            </a:endParaRPr>
          </a:p>
          <a:p>
            <a:pPr lvl="1"/>
            <a:r>
              <a:rPr lang="en-US" altLang="zh-CN" dirty="0">
                <a:latin typeface="MV Boli" panose="02000500030200090000" pitchFamily="2" charset="0"/>
                <a:cs typeface="MV Boli" panose="02000500030200090000" pitchFamily="2" charset="0"/>
              </a:rPr>
              <a:t>Sign up for new work after one work is done </a:t>
            </a:r>
            <a:r>
              <a:rPr lang="zh-CN" altLang="en-US" dirty="0">
                <a:latin typeface="MV Boli" panose="02000500030200090000" pitchFamily="2" charset="0"/>
                <a:cs typeface="MV Boli" panose="02000500030200090000" pitchFamily="2" charset="0"/>
              </a:rPr>
              <a:t>完成一项任务才认领另外一项</a:t>
            </a:r>
            <a:endParaRPr lang="en-US" altLang="zh-CN" dirty="0">
              <a:latin typeface="MV Boli" panose="02000500030200090000" pitchFamily="2" charset="0"/>
              <a:cs typeface="MV Boli" panose="02000500030200090000" pitchFamily="2" charset="0"/>
            </a:endParaRPr>
          </a:p>
          <a:p>
            <a:pPr lvl="1"/>
            <a:r>
              <a:rPr lang="en-US" altLang="zh-CN" dirty="0">
                <a:latin typeface="MV Boli" panose="02000500030200090000" pitchFamily="2" charset="0"/>
                <a:cs typeface="MV Boli" panose="02000500030200090000" pitchFamily="2" charset="0"/>
              </a:rPr>
              <a:t>Based on priority and try to reach fully DONE on a PBI </a:t>
            </a:r>
            <a:r>
              <a:rPr lang="zh-CN" altLang="en-US" dirty="0">
                <a:latin typeface="MV Boli" panose="02000500030200090000" pitchFamily="2" charset="0"/>
                <a:cs typeface="MV Boli" panose="02000500030200090000" pitchFamily="2" charset="0"/>
              </a:rPr>
              <a:t>基于优先级，努力使一个</a:t>
            </a:r>
            <a:r>
              <a:rPr lang="en-US" altLang="zh-CN" dirty="0">
                <a:latin typeface="MV Boli" panose="02000500030200090000" pitchFamily="2" charset="0"/>
                <a:cs typeface="MV Boli" panose="02000500030200090000" pitchFamily="2" charset="0"/>
              </a:rPr>
              <a:t>PBI</a:t>
            </a:r>
            <a:r>
              <a:rPr lang="zh-CN" altLang="en-US" dirty="0">
                <a:latin typeface="MV Boli" panose="02000500030200090000" pitchFamily="2" charset="0"/>
                <a:cs typeface="MV Boli" panose="02000500030200090000" pitchFamily="2" charset="0"/>
              </a:rPr>
              <a:t>尽早完全完成</a:t>
            </a:r>
            <a:endParaRPr lang="en-US" altLang="zh-CN" dirty="0">
              <a:latin typeface="MV Boli" panose="02000500030200090000" pitchFamily="2" charset="0"/>
              <a:cs typeface="MV Boli" panose="02000500030200090000" pitchFamily="2" charset="0"/>
            </a:endParaRPr>
          </a:p>
          <a:p>
            <a:r>
              <a:rPr lang="en-US" altLang="zh-CN" dirty="0">
                <a:latin typeface="MV Boli" panose="02000500030200090000" pitchFamily="2" charset="0"/>
                <a:cs typeface="MV Boli" panose="02000500030200090000" pitchFamily="2" charset="0"/>
              </a:rPr>
              <a:t>Team track remaining work of the Sprint, daily </a:t>
            </a:r>
            <a:r>
              <a:rPr lang="zh-CN" altLang="en-US" dirty="0">
                <a:latin typeface="MV Boli" panose="02000500030200090000" pitchFamily="2" charset="0"/>
                <a:cs typeface="MV Boli" panose="02000500030200090000" pitchFamily="2" charset="0"/>
              </a:rPr>
              <a:t>团队每天跟踪</a:t>
            </a:r>
            <a:r>
              <a:rPr lang="en-US" altLang="zh-CN" dirty="0">
                <a:latin typeface="MV Boli" panose="02000500030200090000" pitchFamily="2" charset="0"/>
                <a:cs typeface="MV Boli" panose="02000500030200090000" pitchFamily="2" charset="0"/>
              </a:rPr>
              <a:t>Sprint</a:t>
            </a:r>
            <a:r>
              <a:rPr lang="zh-CN" altLang="en-US" dirty="0">
                <a:latin typeface="MV Boli" panose="02000500030200090000" pitchFamily="2" charset="0"/>
                <a:cs typeface="MV Boli" panose="02000500030200090000" pitchFamily="2" charset="0"/>
              </a:rPr>
              <a:t>的剩余工作</a:t>
            </a:r>
            <a:endParaRPr lang="en-US" altLang="zh-CN" dirty="0">
              <a:latin typeface="MV Boli" panose="02000500030200090000" pitchFamily="2" charset="0"/>
              <a:cs typeface="MV Boli" panose="02000500030200090000" pitchFamily="2" charset="0"/>
            </a:endParaRPr>
          </a:p>
          <a:p>
            <a:r>
              <a:rPr lang="en-US" altLang="zh-CN" dirty="0">
                <a:latin typeface="MV Boli" panose="02000500030200090000" pitchFamily="2" charset="0"/>
                <a:cs typeface="MV Boli" panose="02000500030200090000" pitchFamily="2" charset="0"/>
              </a:rPr>
              <a:t>Any team member can add, delete or change the sprint backlog item (SBI) (task level) </a:t>
            </a:r>
            <a:r>
              <a:rPr lang="zh-CN" altLang="en-US" dirty="0">
                <a:latin typeface="MV Boli" panose="02000500030200090000" pitchFamily="2" charset="0"/>
                <a:cs typeface="MV Boli" panose="02000500030200090000" pitchFamily="2" charset="0"/>
              </a:rPr>
              <a:t>任何团队成员都可以添加、删除或变更</a:t>
            </a:r>
            <a:r>
              <a:rPr lang="en-US" altLang="zh-CN" dirty="0">
                <a:latin typeface="MV Boli" panose="02000500030200090000" pitchFamily="2" charset="0"/>
                <a:cs typeface="MV Boli" panose="02000500030200090000" pitchFamily="2" charset="0"/>
              </a:rPr>
              <a:t>SBI</a:t>
            </a:r>
          </a:p>
          <a:p>
            <a:r>
              <a:rPr lang="en-US" altLang="zh-CN" dirty="0">
                <a:latin typeface="MV Boli" panose="02000500030200090000" pitchFamily="2" charset="0"/>
                <a:cs typeface="MV Boli" panose="02000500030200090000" pitchFamily="2" charset="0"/>
              </a:rPr>
              <a:t>Work (task items) for the sprint may emerge   sprint</a:t>
            </a:r>
            <a:r>
              <a:rPr lang="zh-CN" altLang="en-US" dirty="0">
                <a:latin typeface="MV Boli" panose="02000500030200090000" pitchFamily="2" charset="0"/>
                <a:cs typeface="MV Boli" panose="02000500030200090000" pitchFamily="2" charset="0"/>
              </a:rPr>
              <a:t>内的工作任务有可能动态涌现</a:t>
            </a:r>
            <a:endParaRPr lang="en-US" altLang="zh-CN" dirty="0"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15999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MV Boli" panose="02000500030200090000" pitchFamily="2" charset="0"/>
                <a:cs typeface="MV Boli" panose="02000500030200090000" pitchFamily="2" charset="0"/>
              </a:rPr>
              <a:t>Warm up!</a:t>
            </a:r>
          </a:p>
        </p:txBody>
      </p:sp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2620" y="1935921"/>
            <a:ext cx="3296110" cy="3639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96747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3795" y="596900"/>
            <a:ext cx="10353762" cy="5194300"/>
          </a:xfrm>
        </p:spPr>
        <p:txBody>
          <a:bodyPr/>
          <a:lstStyle/>
          <a:p>
            <a:pPr marL="0" indent="0" algn="ctr">
              <a:buNone/>
            </a:pPr>
            <a:endParaRPr lang="en-US" altLang="zh-CN" dirty="0"/>
          </a:p>
          <a:p>
            <a:pPr marL="0" indent="0" algn="ctr">
              <a:buNone/>
            </a:pPr>
            <a:endParaRPr lang="en-US" altLang="zh-CN" dirty="0"/>
          </a:p>
          <a:p>
            <a:pPr marL="0" indent="0" algn="ctr">
              <a:buNone/>
            </a:pPr>
            <a:r>
              <a:rPr lang="en-US" altLang="zh-CN" sz="3600" b="1" dirty="0">
                <a:solidFill>
                  <a:srgbClr val="FFFF00"/>
                </a:solidFill>
              </a:rPr>
              <a:t>P</a:t>
            </a:r>
            <a:r>
              <a:rPr lang="en-US" altLang="zh-CN" sz="3600" dirty="0"/>
              <a:t>otentially </a:t>
            </a:r>
            <a:r>
              <a:rPr lang="en-US" altLang="zh-CN" sz="3600" b="1" dirty="0">
                <a:solidFill>
                  <a:srgbClr val="FFFF00"/>
                </a:solidFill>
              </a:rPr>
              <a:t>S</a:t>
            </a:r>
            <a:r>
              <a:rPr lang="en-US" altLang="zh-CN" sz="3600" dirty="0"/>
              <a:t>hippable </a:t>
            </a:r>
            <a:r>
              <a:rPr lang="en-US" altLang="zh-CN" sz="3600" b="1" dirty="0">
                <a:solidFill>
                  <a:srgbClr val="FFFF00"/>
                </a:solidFill>
              </a:rPr>
              <a:t>P</a:t>
            </a:r>
            <a:r>
              <a:rPr lang="en-US" altLang="zh-CN" sz="3600" dirty="0"/>
              <a:t>roduct </a:t>
            </a:r>
            <a:r>
              <a:rPr lang="en-US" altLang="zh-CN" sz="4400" b="1" dirty="0"/>
              <a:t>Increment</a:t>
            </a:r>
          </a:p>
          <a:p>
            <a:pPr marL="0" indent="0" algn="ctr">
              <a:buNone/>
            </a:pPr>
            <a:r>
              <a:rPr lang="en-US" sz="3600" dirty="0"/>
              <a:t>(</a:t>
            </a:r>
            <a:r>
              <a:rPr lang="en-US" sz="3600" dirty="0">
                <a:solidFill>
                  <a:srgbClr val="FFFF00"/>
                </a:solidFill>
              </a:rPr>
              <a:t>PSP</a:t>
            </a:r>
            <a:r>
              <a:rPr lang="en-US" sz="3600" dirty="0"/>
              <a:t>)</a:t>
            </a:r>
          </a:p>
          <a:p>
            <a:pPr marL="0" indent="0" algn="ctr">
              <a:buNone/>
            </a:pPr>
            <a:r>
              <a:rPr lang="zh-CN" altLang="en-US" sz="3600" dirty="0"/>
              <a:t>潜在可交付产品</a:t>
            </a:r>
            <a:r>
              <a:rPr lang="zh-CN" altLang="en-US" sz="4400" b="1" dirty="0"/>
              <a:t>增量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319534504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MV Boli" panose="02000500030200090000" pitchFamily="2" charset="0"/>
                <a:cs typeface="MV Boli" panose="02000500030200090000" pitchFamily="2" charset="0"/>
              </a:rPr>
              <a:t>Increment</a:t>
            </a:r>
            <a:br>
              <a:rPr lang="en-US" altLang="zh-CN" dirty="0">
                <a:latin typeface="MV Boli" panose="02000500030200090000" pitchFamily="2" charset="0"/>
                <a:cs typeface="MV Boli" panose="02000500030200090000" pitchFamily="2" charset="0"/>
              </a:rPr>
            </a:br>
            <a:r>
              <a:rPr lang="zh-CN" altLang="en-US" dirty="0">
                <a:latin typeface="MV Boli" panose="02000500030200090000" pitchFamily="2" charset="0"/>
                <a:cs typeface="MV Boli" panose="02000500030200090000" pitchFamily="2" charset="0"/>
              </a:rPr>
              <a:t>增量</a:t>
            </a:r>
            <a:endParaRPr lang="en-US" dirty="0"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dirty="0">
                <a:latin typeface="MV Boli" panose="02000500030200090000" pitchFamily="2" charset="0"/>
                <a:cs typeface="MV Boli" panose="02000500030200090000" pitchFamily="2" charset="0"/>
              </a:rPr>
              <a:t>The sum of all the Product Backlog items completed during a Sprint and all previous Sprints </a:t>
            </a:r>
            <a:r>
              <a:rPr lang="zh-CN" altLang="en-US" sz="2400" dirty="0">
                <a:latin typeface="MV Boli" panose="02000500030200090000" pitchFamily="2" charset="0"/>
                <a:cs typeface="MV Boli" panose="02000500030200090000" pitchFamily="2" charset="0"/>
              </a:rPr>
              <a:t>当前</a:t>
            </a:r>
            <a:r>
              <a:rPr lang="en-US" altLang="zh-CN" sz="2400" dirty="0">
                <a:latin typeface="MV Boli" panose="02000500030200090000" pitchFamily="2" charset="0"/>
                <a:cs typeface="MV Boli" panose="02000500030200090000" pitchFamily="2" charset="0"/>
              </a:rPr>
              <a:t>Sprint</a:t>
            </a:r>
            <a:r>
              <a:rPr lang="zh-CN" altLang="en-US" sz="2400" dirty="0">
                <a:latin typeface="MV Boli" panose="02000500030200090000" pitchFamily="2" charset="0"/>
                <a:cs typeface="MV Boli" panose="02000500030200090000" pitchFamily="2" charset="0"/>
              </a:rPr>
              <a:t>以及所有已完成</a:t>
            </a:r>
            <a:r>
              <a:rPr lang="en-US" altLang="zh-CN" sz="2400" dirty="0">
                <a:latin typeface="MV Boli" panose="02000500030200090000" pitchFamily="2" charset="0"/>
                <a:cs typeface="MV Boli" panose="02000500030200090000" pitchFamily="2" charset="0"/>
              </a:rPr>
              <a:t>Sprint</a:t>
            </a:r>
            <a:r>
              <a:rPr lang="zh-CN" altLang="en-US" sz="2400" dirty="0">
                <a:latin typeface="MV Boli" panose="02000500030200090000" pitchFamily="2" charset="0"/>
                <a:cs typeface="MV Boli" panose="02000500030200090000" pitchFamily="2" charset="0"/>
              </a:rPr>
              <a:t>内，已完成的</a:t>
            </a:r>
            <a:r>
              <a:rPr lang="en-US" altLang="zh-CN" sz="2400" dirty="0">
                <a:latin typeface="MV Boli" panose="02000500030200090000" pitchFamily="2" charset="0"/>
                <a:cs typeface="MV Boli" panose="02000500030200090000" pitchFamily="2" charset="0"/>
              </a:rPr>
              <a:t>Product Backlog</a:t>
            </a:r>
            <a:r>
              <a:rPr lang="zh-CN" altLang="en-US" sz="2400" dirty="0">
                <a:latin typeface="MV Boli" panose="02000500030200090000" pitchFamily="2" charset="0"/>
                <a:cs typeface="MV Boli" panose="02000500030200090000" pitchFamily="2" charset="0"/>
              </a:rPr>
              <a:t>项的总和</a:t>
            </a:r>
            <a:endParaRPr lang="en-US" altLang="zh-CN" sz="2400" dirty="0">
              <a:latin typeface="MV Boli" panose="02000500030200090000" pitchFamily="2" charset="0"/>
              <a:cs typeface="MV Boli" panose="02000500030200090000" pitchFamily="2" charset="0"/>
            </a:endParaRPr>
          </a:p>
          <a:p>
            <a:r>
              <a:rPr lang="en-US" sz="2400" dirty="0">
                <a:latin typeface="MV Boli" panose="02000500030200090000" pitchFamily="2" charset="0"/>
                <a:cs typeface="MV Boli" panose="02000500030200090000" pitchFamily="2" charset="0"/>
              </a:rPr>
              <a:t>Potentially shippable and meet the Definition of Done </a:t>
            </a:r>
            <a:r>
              <a:rPr lang="zh-CN" altLang="en-US" sz="2400" dirty="0">
                <a:latin typeface="MV Boli" panose="02000500030200090000" pitchFamily="2" charset="0"/>
                <a:cs typeface="MV Boli" panose="02000500030200090000" pitchFamily="2" charset="0"/>
              </a:rPr>
              <a:t>潜在可交付，并符合完成的定义</a:t>
            </a:r>
            <a:endParaRPr lang="en-US" altLang="zh-CN" sz="2400" dirty="0">
              <a:latin typeface="MV Boli" panose="02000500030200090000" pitchFamily="2" charset="0"/>
              <a:cs typeface="MV Boli" panose="02000500030200090000" pitchFamily="2" charset="0"/>
            </a:endParaRPr>
          </a:p>
          <a:p>
            <a:r>
              <a:rPr lang="en-US" sz="2400" dirty="0">
                <a:latin typeface="MV Boli" panose="02000500030200090000" pitchFamily="2" charset="0"/>
                <a:cs typeface="MV Boli" panose="02000500030200090000" pitchFamily="2" charset="0"/>
              </a:rPr>
              <a:t>Must be in useable condition regardless whether the Product Owner decides to release it </a:t>
            </a:r>
            <a:r>
              <a:rPr lang="zh-CN" altLang="en-US" sz="2400" dirty="0">
                <a:latin typeface="MV Boli" panose="02000500030200090000" pitchFamily="2" charset="0"/>
                <a:cs typeface="MV Boli" panose="02000500030200090000" pitchFamily="2" charset="0"/>
              </a:rPr>
              <a:t>必须是可用的产品，不管</a:t>
            </a:r>
            <a:r>
              <a:rPr lang="en-US" altLang="zh-CN" sz="2400" dirty="0">
                <a:latin typeface="MV Boli" panose="02000500030200090000" pitchFamily="2" charset="0"/>
                <a:cs typeface="MV Boli" panose="02000500030200090000" pitchFamily="2" charset="0"/>
              </a:rPr>
              <a:t>PO</a:t>
            </a:r>
            <a:r>
              <a:rPr lang="zh-CN" altLang="en-US" sz="2400" dirty="0">
                <a:latin typeface="MV Boli" panose="02000500030200090000" pitchFamily="2" charset="0"/>
                <a:cs typeface="MV Boli" panose="02000500030200090000" pitchFamily="2" charset="0"/>
              </a:rPr>
              <a:t>是否决定对外发布</a:t>
            </a:r>
            <a:endParaRPr lang="en-US" sz="2400" dirty="0"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922991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>
                <a:latin typeface="MV Boli" panose="02000500030200090000" pitchFamily="2" charset="0"/>
                <a:cs typeface="MV Boli" panose="02000500030200090000" pitchFamily="2" charset="0"/>
              </a:rPr>
              <a:t>Product backlog Item</a:t>
            </a:r>
            <a:br>
              <a:rPr lang="en-US" altLang="zh-CN" dirty="0">
                <a:latin typeface="MV Boli" panose="02000500030200090000" pitchFamily="2" charset="0"/>
                <a:cs typeface="MV Boli" panose="02000500030200090000" pitchFamily="2" charset="0"/>
              </a:rPr>
            </a:br>
            <a:r>
              <a:rPr lang="en-US" altLang="zh-CN" dirty="0">
                <a:latin typeface="MV Boli" panose="02000500030200090000" pitchFamily="2" charset="0"/>
                <a:cs typeface="MV Boli" panose="02000500030200090000" pitchFamily="2" charset="0"/>
              </a:rPr>
              <a:t>VS</a:t>
            </a:r>
            <a:br>
              <a:rPr lang="en-US" altLang="zh-CN" dirty="0">
                <a:latin typeface="MV Boli" panose="02000500030200090000" pitchFamily="2" charset="0"/>
                <a:cs typeface="MV Boli" panose="02000500030200090000" pitchFamily="2" charset="0"/>
              </a:rPr>
            </a:br>
            <a:r>
              <a:rPr lang="en-US" altLang="zh-CN" dirty="0">
                <a:latin typeface="MV Boli" panose="02000500030200090000" pitchFamily="2" charset="0"/>
                <a:cs typeface="MV Boli" panose="02000500030200090000" pitchFamily="2" charset="0"/>
              </a:rPr>
              <a:t>Sprint Backlog Item</a:t>
            </a:r>
            <a:endParaRPr lang="en-US" dirty="0"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pic>
        <p:nvPicPr>
          <p:cNvPr id="4" name="Content Placeholder 3" descr="Screen Clippi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23994" y="2095499"/>
            <a:ext cx="6885105" cy="4621639"/>
          </a:xfrm>
        </p:spPr>
      </p:pic>
    </p:spTree>
    <p:extLst>
      <p:ext uri="{BB962C8B-B14F-4D97-AF65-F5344CB8AC3E}">
        <p14:creationId xmlns:p14="http://schemas.microsoft.com/office/powerpoint/2010/main" val="80416079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MV Boli" panose="02000500030200090000" pitchFamily="2" charset="0"/>
                <a:cs typeface="MV Boli" panose="02000500030200090000" pitchFamily="2" charset="0"/>
              </a:rPr>
              <a:t>About Tasks</a:t>
            </a:r>
            <a:endParaRPr lang="en-US" dirty="0"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MV Boli" panose="02000500030200090000" pitchFamily="2" charset="0"/>
                <a:cs typeface="MV Boli" panose="02000500030200090000" pitchFamily="2" charset="0"/>
              </a:rPr>
              <a:t>The real work is the PBI</a:t>
            </a:r>
          </a:p>
          <a:p>
            <a:r>
              <a:rPr lang="en-US" dirty="0">
                <a:latin typeface="MV Boli" panose="02000500030200090000" pitchFamily="2" charset="0"/>
                <a:cs typeface="MV Boli" panose="02000500030200090000" pitchFamily="2" charset="0"/>
              </a:rPr>
              <a:t>Tasks don’t typically need a lot of detail</a:t>
            </a:r>
          </a:p>
          <a:p>
            <a:r>
              <a:rPr lang="en-US" dirty="0">
                <a:latin typeface="MV Boli" panose="02000500030200090000" pitchFamily="2" charset="0"/>
                <a:cs typeface="MV Boli" panose="02000500030200090000" pitchFamily="2" charset="0"/>
              </a:rPr>
              <a:t>These items represent a conversation</a:t>
            </a:r>
          </a:p>
          <a:p>
            <a:r>
              <a:rPr lang="en-US" dirty="0">
                <a:latin typeface="MV Boli" panose="02000500030200090000" pitchFamily="2" charset="0"/>
                <a:cs typeface="MV Boli" panose="02000500030200090000" pitchFamily="2" charset="0"/>
              </a:rPr>
              <a:t>Simply meant to be a TODO item</a:t>
            </a:r>
          </a:p>
          <a:p>
            <a:r>
              <a:rPr lang="en-US" dirty="0">
                <a:latin typeface="MV Boli" panose="02000500030200090000" pitchFamily="2" charset="0"/>
                <a:cs typeface="MV Boli" panose="02000500030200090000" pitchFamily="2" charset="0"/>
              </a:rPr>
              <a:t>Keep it simple</a:t>
            </a:r>
          </a:p>
        </p:txBody>
      </p:sp>
    </p:spTree>
    <p:extLst>
      <p:ext uri="{BB962C8B-B14F-4D97-AF65-F5344CB8AC3E}">
        <p14:creationId xmlns:p14="http://schemas.microsoft.com/office/powerpoint/2010/main" val="304975023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MV Boli" panose="02000500030200090000" pitchFamily="2" charset="0"/>
                <a:cs typeface="MV Boli" panose="02000500030200090000" pitchFamily="2" charset="0"/>
              </a:rPr>
              <a:t>Task boards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9101" y="1720020"/>
            <a:ext cx="4000500" cy="4038036"/>
          </a:xfrm>
        </p:spPr>
        <p:txBody>
          <a:bodyPr/>
          <a:lstStyle/>
          <a:p>
            <a:r>
              <a:rPr lang="en-US" dirty="0">
                <a:latin typeface="MV Boli" panose="02000500030200090000" pitchFamily="2" charset="0"/>
                <a:cs typeface="MV Boli" panose="02000500030200090000" pitchFamily="2" charset="0"/>
              </a:rPr>
              <a:t>Visible to the world</a:t>
            </a:r>
          </a:p>
          <a:p>
            <a:r>
              <a:rPr lang="en-US" dirty="0">
                <a:latin typeface="MV Boli" panose="02000500030200090000" pitchFamily="2" charset="0"/>
                <a:cs typeface="MV Boli" panose="02000500030200090000" pitchFamily="2" charset="0"/>
              </a:rPr>
              <a:t>Update in real time</a:t>
            </a:r>
          </a:p>
          <a:p>
            <a:r>
              <a:rPr lang="en-US" dirty="0">
                <a:latin typeface="MV Boli" panose="02000500030200090000" pitchFamily="2" charset="0"/>
                <a:cs typeface="MV Boli" panose="02000500030200090000" pitchFamily="2" charset="0"/>
              </a:rPr>
              <a:t>Represents the current progress toward the Sprint Goal</a:t>
            </a:r>
          </a:p>
          <a:p>
            <a:r>
              <a:rPr lang="en-US" dirty="0">
                <a:latin typeface="MV Boli" panose="02000500030200090000" pitchFamily="2" charset="0"/>
                <a:cs typeface="MV Boli" panose="02000500030200090000" pitchFamily="2" charset="0"/>
              </a:rPr>
              <a:t>Work visibility management tool for the team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0968" y="1720020"/>
            <a:ext cx="7011510" cy="4785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83446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MV Boli" panose="02000500030200090000" pitchFamily="2" charset="0"/>
                <a:cs typeface="MV Boli" panose="02000500030200090000" pitchFamily="2" charset="0"/>
              </a:rPr>
              <a:t>石头的寓言</a:t>
            </a:r>
            <a:br>
              <a:rPr lang="en-US" altLang="zh-CN" dirty="0">
                <a:latin typeface="MV Boli" panose="02000500030200090000" pitchFamily="2" charset="0"/>
                <a:cs typeface="MV Boli" panose="02000500030200090000" pitchFamily="2" charset="0"/>
              </a:rPr>
            </a:br>
            <a:r>
              <a:rPr lang="zh-CN" altLang="en-US" dirty="0">
                <a:latin typeface="MV Boli" panose="02000500030200090000" pitchFamily="2" charset="0"/>
                <a:cs typeface="MV Boli" panose="02000500030200090000" pitchFamily="2" charset="0"/>
              </a:rPr>
              <a:t>（</a:t>
            </a:r>
            <a:r>
              <a:rPr lang="en-US" altLang="zh-CN" dirty="0">
                <a:latin typeface="MV Boli" panose="02000500030200090000" pitchFamily="2" charset="0"/>
                <a:cs typeface="MV Boli" panose="02000500030200090000" pitchFamily="2" charset="0"/>
              </a:rPr>
              <a:t>The parable of stones</a:t>
            </a:r>
            <a:r>
              <a:rPr lang="zh-CN" altLang="en-US" dirty="0">
                <a:latin typeface="MV Boli" panose="02000500030200090000" pitchFamily="2" charset="0"/>
                <a:cs typeface="MV Boli" panose="02000500030200090000" pitchFamily="2" charset="0"/>
              </a:rPr>
              <a:t>）</a:t>
            </a:r>
            <a:endParaRPr lang="en-US" dirty="0"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MV Boli" panose="02000500030200090000" pitchFamily="2" charset="0"/>
                <a:cs typeface="MV Boli" panose="02000500030200090000" pitchFamily="2" charset="0"/>
              </a:rPr>
              <a:t>By Steve Jobs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4521" y="2096064"/>
            <a:ext cx="5092308" cy="2963857"/>
          </a:xfrm>
          <a:prstGeom prst="rect">
            <a:avLst/>
          </a:prstGeom>
        </p:spPr>
      </p:pic>
      <p:sp>
        <p:nvSpPr>
          <p:cNvPr id="5" name="Horizontal Scroll 4"/>
          <p:cNvSpPr/>
          <p:nvPr/>
        </p:nvSpPr>
        <p:spPr>
          <a:xfrm>
            <a:off x="693082" y="5233793"/>
            <a:ext cx="10574474" cy="1435100"/>
          </a:xfrm>
          <a:prstGeom prst="horizontalScroll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MV Boli" panose="02000500030200090000" pitchFamily="2" charset="0"/>
                <a:cs typeface="MV Boli" panose="02000500030200090000" pitchFamily="2" charset="0"/>
              </a:rPr>
              <a:t>Courage, Openness, Focus, Commitment, Respect</a:t>
            </a:r>
          </a:p>
          <a:p>
            <a:pPr algn="ctr"/>
            <a:r>
              <a:rPr lang="zh-CN" altLang="en-US" dirty="0">
                <a:latin typeface="MV Boli" panose="02000500030200090000" pitchFamily="2" charset="0"/>
                <a:cs typeface="MV Boli" panose="02000500030200090000" pitchFamily="2" charset="0"/>
              </a:rPr>
              <a:t>勇气、开放、专注、承诺、尊重</a:t>
            </a:r>
            <a:endParaRPr lang="en-US" altLang="zh-CN" dirty="0"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6887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MV Boli" panose="02000500030200090000" pitchFamily="2" charset="0"/>
                <a:cs typeface="MV Boli" panose="02000500030200090000" pitchFamily="2" charset="0"/>
              </a:rPr>
              <a:t>Chickens and pigs</a:t>
            </a:r>
            <a:endParaRPr lang="en-US" dirty="0"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913880" y="2425700"/>
          <a:ext cx="10353676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76838">
                  <a:extLst>
                    <a:ext uri="{9D8B030D-6E8A-4147-A177-3AD203B41FA5}">
                      <a16:colId xmlns:a16="http://schemas.microsoft.com/office/drawing/2014/main" val="2353316704"/>
                    </a:ext>
                  </a:extLst>
                </a:gridCol>
                <a:gridCol w="5176838">
                  <a:extLst>
                    <a:ext uri="{9D8B030D-6E8A-4147-A177-3AD203B41FA5}">
                      <a16:colId xmlns:a16="http://schemas.microsoft.com/office/drawing/2014/main" val="38622384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MV Boli" panose="02000500030200090000" pitchFamily="2" charset="0"/>
                          <a:cs typeface="MV Boli" panose="02000500030200090000" pitchFamily="2" charset="0"/>
                        </a:rPr>
                        <a:t>Chickens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MV Boli" panose="02000500030200090000" pitchFamily="2" charset="0"/>
                          <a:cs typeface="MV Boli" panose="02000500030200090000" pitchFamily="2" charset="0"/>
                        </a:rPr>
                        <a:t>Pigs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2975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MV Boli" panose="02000500030200090000" pitchFamily="2" charset="0"/>
                          <a:cs typeface="MV Boli" panose="02000500030200090000" pitchFamily="2" charset="0"/>
                        </a:rPr>
                        <a:t>Managers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MV Boli" panose="02000500030200090000" pitchFamily="2" charset="0"/>
                          <a:cs typeface="MV Boli" panose="02000500030200090000" pitchFamily="2" charset="0"/>
                        </a:rPr>
                        <a:t>Team</a:t>
                      </a:r>
                      <a:r>
                        <a:rPr lang="en-US" baseline="0" dirty="0">
                          <a:latin typeface="MV Boli" panose="02000500030200090000" pitchFamily="2" charset="0"/>
                          <a:cs typeface="MV Boli" panose="02000500030200090000" pitchFamily="2" charset="0"/>
                        </a:rPr>
                        <a:t> Members</a:t>
                      </a:r>
                      <a:endParaRPr lang="en-US" dirty="0">
                        <a:latin typeface="MV Boli" panose="02000500030200090000" pitchFamily="2" charset="0"/>
                        <a:cs typeface="MV Boli" panose="0200050003020009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51231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MV Boli" panose="02000500030200090000" pitchFamily="2" charset="0"/>
                          <a:cs typeface="MV Boli" panose="02000500030200090000" pitchFamily="2" charset="0"/>
                        </a:rPr>
                        <a:t>Executives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MV Boli" panose="02000500030200090000" pitchFamily="2" charset="0"/>
                          <a:cs typeface="MV Boli" panose="02000500030200090000" pitchFamily="2" charset="0"/>
                        </a:rPr>
                        <a:t>Scrum Master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07135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MV Boli" panose="02000500030200090000" pitchFamily="2" charset="0"/>
                          <a:cs typeface="MV Boli" panose="02000500030200090000" pitchFamily="2" charset="0"/>
                        </a:rPr>
                        <a:t>Anyone on another team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MV Boli" panose="02000500030200090000" pitchFamily="2" charset="0"/>
                          <a:cs typeface="MV Boli" panose="02000500030200090000" pitchFamily="2" charset="0"/>
                        </a:rPr>
                        <a:t>Product </a:t>
                      </a:r>
                      <a:r>
                        <a:rPr lang="en-US" altLang="zh-CN" dirty="0">
                          <a:latin typeface="MV Boli" panose="02000500030200090000" pitchFamily="2" charset="0"/>
                          <a:cs typeface="MV Boli" panose="02000500030200090000" pitchFamily="2" charset="0"/>
                        </a:rPr>
                        <a:t>Owner</a:t>
                      </a:r>
                      <a:endParaRPr lang="en-US" dirty="0">
                        <a:latin typeface="MV Boli" panose="02000500030200090000" pitchFamily="2" charset="0"/>
                        <a:cs typeface="MV Boli" panose="0200050003020009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7681915"/>
                  </a:ext>
                </a:extLst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 rot="1023418">
            <a:off x="5611044" y="4363326"/>
            <a:ext cx="1917314" cy="20066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MV Boli" panose="02000500030200090000" pitchFamily="2" charset="0"/>
                <a:cs typeface="MV Boli" panose="02000500030200090000" pitchFamily="2" charset="0"/>
              </a:rPr>
              <a:t>Pigs have skin in the game.</a:t>
            </a:r>
          </a:p>
          <a:p>
            <a:pPr algn="ctr"/>
            <a:endParaRPr lang="en-US" dirty="0">
              <a:latin typeface="MV Boli" panose="02000500030200090000" pitchFamily="2" charset="0"/>
              <a:cs typeface="MV Boli" panose="02000500030200090000" pitchFamily="2" charset="0"/>
            </a:endParaRPr>
          </a:p>
          <a:p>
            <a:pPr algn="ctr"/>
            <a:r>
              <a:rPr lang="en-US" dirty="0">
                <a:latin typeface="MV Boli" panose="02000500030200090000" pitchFamily="2" charset="0"/>
                <a:cs typeface="MV Boli" panose="02000500030200090000" pitchFamily="2" charset="0"/>
              </a:rPr>
              <a:t>Chickens don’t</a:t>
            </a:r>
          </a:p>
        </p:txBody>
      </p:sp>
    </p:spTree>
    <p:extLst>
      <p:ext uri="{BB962C8B-B14F-4D97-AF65-F5344CB8AC3E}">
        <p14:creationId xmlns:p14="http://schemas.microsoft.com/office/powerpoint/2010/main" val="135323518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MV Boli" panose="02000500030200090000" pitchFamily="2" charset="0"/>
                <a:cs typeface="MV Boli" panose="02000500030200090000" pitchFamily="2" charset="0"/>
              </a:rPr>
              <a:t>The development team</a:t>
            </a:r>
            <a:endParaRPr lang="en-US" dirty="0"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3795" y="1600200"/>
            <a:ext cx="10353762" cy="4864100"/>
          </a:xfrm>
        </p:spPr>
        <p:txBody>
          <a:bodyPr>
            <a:normAutofit lnSpcReduction="10000"/>
          </a:bodyPr>
          <a:lstStyle/>
          <a:p>
            <a:r>
              <a:rPr lang="en-US" dirty="0">
                <a:latin typeface="MV Boli" panose="02000500030200090000" pitchFamily="2" charset="0"/>
                <a:cs typeface="MV Boli" panose="02000500030200090000" pitchFamily="2" charset="0"/>
              </a:rPr>
              <a:t>5-9 people (7±2)</a:t>
            </a:r>
          </a:p>
          <a:p>
            <a:r>
              <a:rPr lang="en-US" dirty="0">
                <a:latin typeface="MV Boli" panose="02000500030200090000" pitchFamily="2" charset="0"/>
                <a:cs typeface="MV Boli" panose="02000500030200090000" pitchFamily="2" charset="0"/>
              </a:rPr>
              <a:t>Cross-functional </a:t>
            </a:r>
            <a:r>
              <a:rPr lang="zh-CN" altLang="en-US" dirty="0">
                <a:latin typeface="MV Boli" panose="02000500030200090000" pitchFamily="2" charset="0"/>
                <a:cs typeface="MV Boli" panose="02000500030200090000" pitchFamily="2" charset="0"/>
              </a:rPr>
              <a:t>跨职能</a:t>
            </a:r>
            <a:endParaRPr lang="en-US" altLang="zh-CN" dirty="0">
              <a:latin typeface="MV Boli" panose="02000500030200090000" pitchFamily="2" charset="0"/>
              <a:cs typeface="MV Boli" panose="02000500030200090000" pitchFamily="2" charset="0"/>
            </a:endParaRPr>
          </a:p>
          <a:p>
            <a:pPr lvl="1"/>
            <a:r>
              <a:rPr lang="en-US" dirty="0">
                <a:latin typeface="MV Boli" panose="02000500030200090000" pitchFamily="2" charset="0"/>
                <a:cs typeface="MV Boli" panose="02000500030200090000" pitchFamily="2" charset="0"/>
              </a:rPr>
              <a:t>All skill set in different functional areas; </a:t>
            </a:r>
            <a:r>
              <a:rPr lang="zh-CN" altLang="en-US" dirty="0">
                <a:latin typeface="MV Boli" panose="02000500030200090000" pitchFamily="2" charset="0"/>
                <a:cs typeface="MV Boli" panose="02000500030200090000" pitchFamily="2" charset="0"/>
              </a:rPr>
              <a:t>具备不同领域的必需技能</a:t>
            </a:r>
            <a:endParaRPr lang="en-US" dirty="0">
              <a:latin typeface="MV Boli" panose="02000500030200090000" pitchFamily="2" charset="0"/>
              <a:cs typeface="MV Boli" panose="02000500030200090000" pitchFamily="2" charset="0"/>
            </a:endParaRPr>
          </a:p>
          <a:p>
            <a:pPr lvl="1"/>
            <a:r>
              <a:rPr lang="en-US" dirty="0">
                <a:latin typeface="MV Boli" panose="02000500030200090000" pitchFamily="2" charset="0"/>
                <a:cs typeface="MV Boli" panose="02000500030200090000" pitchFamily="2" charset="0"/>
              </a:rPr>
              <a:t>Different maturity levels; </a:t>
            </a:r>
            <a:r>
              <a:rPr lang="zh-CN" altLang="en-US" dirty="0">
                <a:latin typeface="MV Boli" panose="02000500030200090000" pitchFamily="2" charset="0"/>
                <a:cs typeface="MV Boli" panose="02000500030200090000" pitchFamily="2" charset="0"/>
              </a:rPr>
              <a:t>不同层面的成熟度</a:t>
            </a:r>
            <a:endParaRPr lang="en-US" dirty="0">
              <a:latin typeface="MV Boli" panose="02000500030200090000" pitchFamily="2" charset="0"/>
              <a:cs typeface="MV Boli" panose="02000500030200090000" pitchFamily="2" charset="0"/>
            </a:endParaRPr>
          </a:p>
          <a:p>
            <a:pPr lvl="1"/>
            <a:r>
              <a:rPr lang="en-US" b="1" dirty="0">
                <a:solidFill>
                  <a:srgbClr val="FFFF00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“T” model person; </a:t>
            </a:r>
            <a:r>
              <a:rPr lang="zh-CN" altLang="en-US" b="1" dirty="0">
                <a:solidFill>
                  <a:srgbClr val="FFFF00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“</a:t>
            </a:r>
            <a:r>
              <a:rPr lang="en-US" altLang="zh-CN" b="1" dirty="0">
                <a:solidFill>
                  <a:srgbClr val="FFFF00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T</a:t>
            </a:r>
            <a:r>
              <a:rPr lang="zh-CN" altLang="en-US" b="1" dirty="0">
                <a:solidFill>
                  <a:srgbClr val="FFFF00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”模型人才</a:t>
            </a:r>
            <a:endParaRPr lang="en-US" altLang="zh-CN" b="1" dirty="0">
              <a:solidFill>
                <a:srgbClr val="FFFF00"/>
              </a:solidFill>
              <a:latin typeface="MV Boli" panose="02000500030200090000" pitchFamily="2" charset="0"/>
              <a:cs typeface="MV Boli" panose="02000500030200090000" pitchFamily="2" charset="0"/>
            </a:endParaRPr>
          </a:p>
          <a:p>
            <a:r>
              <a:rPr lang="en-US" altLang="zh-CN" dirty="0">
                <a:latin typeface="MV Boli" panose="02000500030200090000" pitchFamily="2" charset="0"/>
                <a:cs typeface="MV Boli" panose="02000500030200090000" pitchFamily="2" charset="0"/>
              </a:rPr>
              <a:t>Full-time</a:t>
            </a:r>
          </a:p>
          <a:p>
            <a:pPr lvl="1"/>
            <a:r>
              <a:rPr lang="en-US" dirty="0">
                <a:latin typeface="MV Boli" panose="02000500030200090000" pitchFamily="2" charset="0"/>
                <a:cs typeface="MV Boli" panose="02000500030200090000" pitchFamily="2" charset="0"/>
              </a:rPr>
              <a:t>Membership changes only between sprints</a:t>
            </a:r>
          </a:p>
          <a:p>
            <a:r>
              <a:rPr lang="en-US" b="1" dirty="0">
                <a:solidFill>
                  <a:srgbClr val="FFFF00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Self-organized </a:t>
            </a:r>
          </a:p>
          <a:p>
            <a:pPr lvl="1"/>
            <a:r>
              <a:rPr lang="en-US" altLang="zh-CN" dirty="0">
                <a:latin typeface="MV Boli" panose="02000500030200090000" pitchFamily="2" charset="0"/>
                <a:cs typeface="MV Boli" panose="02000500030200090000" pitchFamily="2" charset="0"/>
              </a:rPr>
              <a:t>No management title; </a:t>
            </a:r>
            <a:r>
              <a:rPr lang="zh-CN" altLang="en-US" dirty="0">
                <a:latin typeface="MV Boli" panose="02000500030200090000" pitchFamily="2" charset="0"/>
                <a:cs typeface="MV Boli" panose="02000500030200090000" pitchFamily="2" charset="0"/>
              </a:rPr>
              <a:t>没有管理者头衔</a:t>
            </a:r>
            <a:endParaRPr lang="en-US" altLang="zh-CN" dirty="0">
              <a:latin typeface="MV Boli" panose="02000500030200090000" pitchFamily="2" charset="0"/>
              <a:cs typeface="MV Boli" panose="02000500030200090000" pitchFamily="2" charset="0"/>
            </a:endParaRPr>
          </a:p>
          <a:p>
            <a:pPr lvl="1"/>
            <a:r>
              <a:rPr lang="en-US" altLang="zh-CN" dirty="0">
                <a:latin typeface="MV Boli" panose="02000500030200090000" pitchFamily="2" charset="0"/>
                <a:cs typeface="MV Boli" panose="02000500030200090000" pitchFamily="2" charset="0"/>
              </a:rPr>
              <a:t>Team decides how to work; </a:t>
            </a:r>
            <a:r>
              <a:rPr lang="zh-CN" altLang="en-US" dirty="0">
                <a:latin typeface="MV Boli" panose="02000500030200090000" pitchFamily="2" charset="0"/>
                <a:cs typeface="MV Boli" panose="02000500030200090000" pitchFamily="2" charset="0"/>
              </a:rPr>
              <a:t>团队决定如何去工作</a:t>
            </a:r>
            <a:endParaRPr lang="en-US" altLang="zh-CN" dirty="0">
              <a:latin typeface="MV Boli" panose="02000500030200090000" pitchFamily="2" charset="0"/>
              <a:cs typeface="MV Boli" panose="02000500030200090000" pitchFamily="2" charset="0"/>
            </a:endParaRPr>
          </a:p>
          <a:p>
            <a:pPr lvl="1"/>
            <a:r>
              <a:rPr lang="en-US" altLang="zh-CN" dirty="0">
                <a:latin typeface="MV Boli" panose="02000500030200090000" pitchFamily="2" charset="0"/>
                <a:cs typeface="MV Boli" panose="02000500030200090000" pitchFamily="2" charset="0"/>
              </a:rPr>
              <a:t>Whole team accountability; </a:t>
            </a:r>
            <a:r>
              <a:rPr lang="zh-CN" altLang="en-US" dirty="0">
                <a:latin typeface="MV Boli" panose="02000500030200090000" pitchFamily="2" charset="0"/>
                <a:cs typeface="MV Boli" panose="02000500030200090000" pitchFamily="2" charset="0"/>
              </a:rPr>
              <a:t>全员责任制</a:t>
            </a:r>
            <a:endParaRPr lang="en-US" altLang="zh-CN" dirty="0">
              <a:latin typeface="MV Boli" panose="02000500030200090000" pitchFamily="2" charset="0"/>
              <a:cs typeface="MV Boli" panose="02000500030200090000" pitchFamily="2" charset="0"/>
            </a:endParaRPr>
          </a:p>
          <a:p>
            <a:pPr lvl="1"/>
            <a:r>
              <a:rPr lang="en-US" altLang="zh-CN" dirty="0">
                <a:latin typeface="MV Boli" panose="02000500030200090000" pitchFamily="2" charset="0"/>
                <a:cs typeface="MV Boli" panose="02000500030200090000" pitchFamily="2" charset="0"/>
              </a:rPr>
              <a:t>Team takes most of the micro management work; </a:t>
            </a:r>
            <a:r>
              <a:rPr lang="zh-CN" altLang="en-US" dirty="0">
                <a:latin typeface="MV Boli" panose="02000500030200090000" pitchFamily="2" charset="0"/>
                <a:cs typeface="MV Boli" panose="02000500030200090000" pitchFamily="2" charset="0"/>
              </a:rPr>
              <a:t>团队承担大部分微观管理工作</a:t>
            </a:r>
            <a:endParaRPr lang="en-US" altLang="zh-CN" dirty="0"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355994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creen Clippi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3306" y="2291521"/>
            <a:ext cx="2531792" cy="17782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87196" y="355600"/>
            <a:ext cx="5942424" cy="1326321"/>
          </a:xfrm>
        </p:spPr>
        <p:txBody>
          <a:bodyPr/>
          <a:lstStyle/>
          <a:p>
            <a:r>
              <a:rPr lang="en-US" altLang="zh-CN" dirty="0"/>
              <a:t>Result</a:t>
            </a:r>
            <a:r>
              <a:rPr lang="zh-CN" altLang="en-US" dirty="0"/>
              <a:t>？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02595" y="241300"/>
            <a:ext cx="2600136" cy="3695700"/>
          </a:xfrm>
          <a:prstGeom prst="rect">
            <a:avLst/>
          </a:prstGeom>
        </p:spPr>
      </p:pic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7225" y="2291521"/>
            <a:ext cx="2772162" cy="3762900"/>
          </a:xfrm>
          <a:prstGeom prst="rect">
            <a:avLst/>
          </a:prstGeom>
        </p:spPr>
      </p:pic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84567" y="3937000"/>
            <a:ext cx="2438740" cy="2143424"/>
          </a:xfrm>
          <a:prstGeom prst="rect">
            <a:avLst/>
          </a:prstGeom>
        </p:spPr>
      </p:pic>
      <p:pic>
        <p:nvPicPr>
          <p:cNvPr id="7" name="Picture 6" descr="Screen Clippi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44520" y="2200808"/>
            <a:ext cx="5325218" cy="3229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572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MV Boli" panose="02000500030200090000" pitchFamily="2" charset="0"/>
                <a:cs typeface="MV Boli" panose="02000500030200090000" pitchFamily="2" charset="0"/>
              </a:rPr>
              <a:t>The development team – mission</a:t>
            </a:r>
            <a:br>
              <a:rPr lang="en-US" altLang="zh-CN" dirty="0">
                <a:latin typeface="MV Boli" panose="02000500030200090000" pitchFamily="2" charset="0"/>
                <a:cs typeface="MV Boli" panose="02000500030200090000" pitchFamily="2" charset="0"/>
              </a:rPr>
            </a:br>
            <a:r>
              <a:rPr lang="zh-CN" altLang="en-US" dirty="0">
                <a:latin typeface="MV Boli" panose="02000500030200090000" pitchFamily="2" charset="0"/>
                <a:cs typeface="MV Boli" panose="02000500030200090000" pitchFamily="2" charset="0"/>
              </a:rPr>
              <a:t>开发团队 </a:t>
            </a:r>
            <a:r>
              <a:rPr lang="en-US" altLang="zh-CN" dirty="0">
                <a:latin typeface="MV Boli" panose="02000500030200090000" pitchFamily="2" charset="0"/>
                <a:cs typeface="MV Boli" panose="02000500030200090000" pitchFamily="2" charset="0"/>
              </a:rPr>
              <a:t>– </a:t>
            </a:r>
            <a:r>
              <a:rPr lang="zh-CN" altLang="en-US" dirty="0">
                <a:latin typeface="MV Boli" panose="02000500030200090000" pitchFamily="2" charset="0"/>
                <a:cs typeface="MV Boli" panose="02000500030200090000" pitchFamily="2" charset="0"/>
              </a:rPr>
              <a:t>使命</a:t>
            </a:r>
            <a:endParaRPr lang="en-US" dirty="0"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6597" y="1966842"/>
            <a:ext cx="10988156" cy="3715580"/>
          </a:xfrm>
        </p:spPr>
        <p:txBody>
          <a:bodyPr/>
          <a:lstStyle/>
          <a:p>
            <a:r>
              <a:rPr lang="en-US" altLang="zh-CN" dirty="0">
                <a:latin typeface="MV Boli" panose="02000500030200090000" pitchFamily="2" charset="0"/>
                <a:cs typeface="MV Boli" panose="02000500030200090000" pitchFamily="2" charset="0"/>
              </a:rPr>
              <a:t>Deliver Product Increments </a:t>
            </a:r>
            <a:r>
              <a:rPr lang="zh-CN" altLang="en-US" dirty="0">
                <a:latin typeface="MV Boli" panose="02000500030200090000" pitchFamily="2" charset="0"/>
                <a:cs typeface="MV Boli" panose="02000500030200090000" pitchFamily="2" charset="0"/>
              </a:rPr>
              <a:t>交付产品增量</a:t>
            </a:r>
            <a:endParaRPr lang="en-US" altLang="zh-CN" dirty="0">
              <a:latin typeface="MV Boli" panose="02000500030200090000" pitchFamily="2" charset="0"/>
              <a:cs typeface="MV Boli" panose="02000500030200090000" pitchFamily="2" charset="0"/>
            </a:endParaRPr>
          </a:p>
          <a:p>
            <a:r>
              <a:rPr lang="en-US" dirty="0">
                <a:latin typeface="MV Boli" panose="02000500030200090000" pitchFamily="2" charset="0"/>
                <a:cs typeface="MV Boli" panose="02000500030200090000" pitchFamily="2" charset="0"/>
              </a:rPr>
              <a:t>Responsible for HOW &amp; quality of delivery </a:t>
            </a:r>
            <a:r>
              <a:rPr lang="zh-CN" altLang="en-US" dirty="0">
                <a:latin typeface="MV Boli" panose="02000500030200090000" pitchFamily="2" charset="0"/>
                <a:cs typeface="MV Boli" panose="02000500030200090000" pitchFamily="2" charset="0"/>
              </a:rPr>
              <a:t>对“怎样做”和交付质量负责</a:t>
            </a:r>
            <a:endParaRPr lang="en-US" altLang="zh-CN" dirty="0">
              <a:latin typeface="MV Boli" panose="02000500030200090000" pitchFamily="2" charset="0"/>
              <a:cs typeface="MV Boli" panose="02000500030200090000" pitchFamily="2" charset="0"/>
            </a:endParaRPr>
          </a:p>
          <a:p>
            <a:r>
              <a:rPr lang="en-US" dirty="0">
                <a:latin typeface="MV Boli" panose="02000500030200090000" pitchFamily="2" charset="0"/>
                <a:cs typeface="MV Boli" panose="02000500030200090000" pitchFamily="2" charset="0"/>
              </a:rPr>
              <a:t>Participate in Sprint events </a:t>
            </a:r>
            <a:r>
              <a:rPr lang="zh-CN" altLang="en-US" dirty="0">
                <a:latin typeface="MV Boli" panose="02000500030200090000" pitchFamily="2" charset="0"/>
                <a:cs typeface="MV Boli" panose="02000500030200090000" pitchFamily="2" charset="0"/>
              </a:rPr>
              <a:t>参与</a:t>
            </a:r>
            <a:r>
              <a:rPr lang="en-US" altLang="zh-CN" dirty="0">
                <a:latin typeface="MV Boli" panose="02000500030200090000" pitchFamily="2" charset="0"/>
                <a:cs typeface="MV Boli" panose="02000500030200090000" pitchFamily="2" charset="0"/>
              </a:rPr>
              <a:t>Sprint</a:t>
            </a:r>
            <a:r>
              <a:rPr lang="zh-CN" altLang="en-US" dirty="0">
                <a:latin typeface="MV Boli" panose="02000500030200090000" pitchFamily="2" charset="0"/>
                <a:cs typeface="MV Boli" panose="02000500030200090000" pitchFamily="2" charset="0"/>
              </a:rPr>
              <a:t>中的所有会议</a:t>
            </a:r>
            <a:endParaRPr lang="en-US" altLang="zh-CN" dirty="0">
              <a:latin typeface="MV Boli" panose="02000500030200090000" pitchFamily="2" charset="0"/>
              <a:cs typeface="MV Boli" panose="02000500030200090000" pitchFamily="2" charset="0"/>
            </a:endParaRPr>
          </a:p>
          <a:p>
            <a:r>
              <a:rPr lang="en-US" dirty="0">
                <a:latin typeface="MV Boli" panose="02000500030200090000" pitchFamily="2" charset="0"/>
                <a:cs typeface="MV Boli" panose="02000500030200090000" pitchFamily="2" charset="0"/>
              </a:rPr>
              <a:t>Manage Sprint backlog and track the progress </a:t>
            </a:r>
            <a:r>
              <a:rPr lang="zh-CN" altLang="en-US" dirty="0">
                <a:latin typeface="MV Boli" panose="02000500030200090000" pitchFamily="2" charset="0"/>
                <a:cs typeface="MV Boli" panose="02000500030200090000" pitchFamily="2" charset="0"/>
              </a:rPr>
              <a:t>管理</a:t>
            </a:r>
            <a:r>
              <a:rPr lang="en-US" altLang="zh-CN" dirty="0">
                <a:latin typeface="MV Boli" panose="02000500030200090000" pitchFamily="2" charset="0"/>
                <a:cs typeface="MV Boli" panose="02000500030200090000" pitchFamily="2" charset="0"/>
              </a:rPr>
              <a:t>Sprint Backlog </a:t>
            </a:r>
            <a:r>
              <a:rPr lang="zh-CN" altLang="en-US" dirty="0">
                <a:latin typeface="MV Boli" panose="02000500030200090000" pitchFamily="2" charset="0"/>
                <a:cs typeface="MV Boli" panose="02000500030200090000" pitchFamily="2" charset="0"/>
              </a:rPr>
              <a:t>并跟踪进度</a:t>
            </a:r>
            <a:endParaRPr lang="en-US" altLang="zh-CN" dirty="0">
              <a:latin typeface="MV Boli" panose="02000500030200090000" pitchFamily="2" charset="0"/>
              <a:cs typeface="MV Boli" panose="02000500030200090000" pitchFamily="2" charset="0"/>
            </a:endParaRPr>
          </a:p>
          <a:p>
            <a:r>
              <a:rPr lang="en-US" dirty="0">
                <a:latin typeface="MV Boli" panose="02000500030200090000" pitchFamily="2" charset="0"/>
                <a:cs typeface="MV Boli" panose="02000500030200090000" pitchFamily="2" charset="0"/>
              </a:rPr>
              <a:t>Figure out the best way to work together as a team </a:t>
            </a:r>
            <a:r>
              <a:rPr lang="zh-CN" altLang="en-US" dirty="0">
                <a:latin typeface="MV Boli" panose="02000500030200090000" pitchFamily="2" charset="0"/>
                <a:cs typeface="MV Boli" panose="02000500030200090000" pitchFamily="2" charset="0"/>
              </a:rPr>
              <a:t>找到团队内部合作的最佳方法</a:t>
            </a:r>
            <a:endParaRPr lang="en-US" altLang="zh-CN" dirty="0">
              <a:latin typeface="MV Boli" panose="02000500030200090000" pitchFamily="2" charset="0"/>
              <a:cs typeface="MV Boli" panose="02000500030200090000" pitchFamily="2" charset="0"/>
            </a:endParaRPr>
          </a:p>
          <a:p>
            <a:r>
              <a:rPr lang="en-US" dirty="0">
                <a:latin typeface="MV Boli" panose="02000500030200090000" pitchFamily="2" charset="0"/>
                <a:cs typeface="MV Boli" panose="02000500030200090000" pitchFamily="2" charset="0"/>
              </a:rPr>
              <a:t>Collaborate with other teams and parties </a:t>
            </a:r>
            <a:r>
              <a:rPr lang="zh-CN" altLang="en-US" dirty="0">
                <a:latin typeface="MV Boli" panose="02000500030200090000" pitchFamily="2" charset="0"/>
                <a:cs typeface="MV Boli" panose="02000500030200090000" pitchFamily="2" charset="0"/>
              </a:rPr>
              <a:t>与其他团队及相关方协作</a:t>
            </a:r>
            <a:endParaRPr lang="en-US" altLang="zh-CN" dirty="0">
              <a:latin typeface="MV Boli" panose="02000500030200090000" pitchFamily="2" charset="0"/>
              <a:cs typeface="MV Boli" panose="02000500030200090000" pitchFamily="2" charset="0"/>
            </a:endParaRPr>
          </a:p>
          <a:p>
            <a:r>
              <a:rPr lang="en-US" altLang="zh-CN" dirty="0">
                <a:latin typeface="MV Boli" panose="02000500030200090000" pitchFamily="2" charset="0"/>
                <a:cs typeface="MV Boli" panose="02000500030200090000" pitchFamily="2" charset="0"/>
              </a:rPr>
              <a:t>Make continuous self improvements </a:t>
            </a:r>
            <a:r>
              <a:rPr lang="zh-CN" altLang="en-US" dirty="0">
                <a:latin typeface="MV Boli" panose="02000500030200090000" pitchFamily="2" charset="0"/>
                <a:cs typeface="MV Boli" panose="02000500030200090000" pitchFamily="2" charset="0"/>
              </a:rPr>
              <a:t>持续自我改进</a:t>
            </a:r>
            <a:endParaRPr lang="en-US" dirty="0"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26919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MV Boli" panose="02000500030200090000" pitchFamily="2" charset="0"/>
                <a:cs typeface="MV Boli" panose="02000500030200090000" pitchFamily="2" charset="0"/>
              </a:rPr>
              <a:t>What is Agile? </a:t>
            </a:r>
            <a:r>
              <a:rPr lang="zh-CN" altLang="en-US" dirty="0">
                <a:latin typeface="MV Boli" panose="02000500030200090000" pitchFamily="2" charset="0"/>
                <a:cs typeface="MV Boli" panose="02000500030200090000" pitchFamily="2" charset="0"/>
              </a:rPr>
              <a:t>什么是敏捷</a:t>
            </a:r>
            <a:endParaRPr lang="en-US" dirty="0"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sp>
        <p:nvSpPr>
          <p:cNvPr id="4" name="Oval 3"/>
          <p:cNvSpPr/>
          <p:nvPr/>
        </p:nvSpPr>
        <p:spPr>
          <a:xfrm>
            <a:off x="4470400" y="3314700"/>
            <a:ext cx="2387600" cy="14859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3200" b="1" dirty="0">
                <a:latin typeface="MV Boli" panose="02000500030200090000" pitchFamily="2" charset="0"/>
                <a:cs typeface="MV Boli" panose="02000500030200090000" pitchFamily="2" charset="0"/>
              </a:rPr>
              <a:t>Agile</a:t>
            </a:r>
            <a:endParaRPr lang="en-US" sz="3200" b="1" dirty="0"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cxnSp>
        <p:nvCxnSpPr>
          <p:cNvPr id="6" name="Straight Arrow Connector 5"/>
          <p:cNvCxnSpPr>
            <a:stCxn id="4" idx="0"/>
          </p:cNvCxnSpPr>
          <p:nvPr/>
        </p:nvCxnSpPr>
        <p:spPr>
          <a:xfrm flipV="1">
            <a:off x="5664200" y="2590800"/>
            <a:ext cx="426475" cy="723900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ounded Rectangle 6"/>
          <p:cNvSpPr/>
          <p:nvPr/>
        </p:nvSpPr>
        <p:spPr>
          <a:xfrm>
            <a:off x="5664200" y="2095500"/>
            <a:ext cx="1948425" cy="495300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MV Boli" panose="02000500030200090000" pitchFamily="2" charset="0"/>
                <a:cs typeface="MV Boli" panose="02000500030200090000" pitchFamily="2" charset="0"/>
              </a:rPr>
              <a:t>Methodology</a:t>
            </a:r>
            <a:r>
              <a:rPr lang="zh-CN" altLang="en-US" dirty="0">
                <a:latin typeface="MV Boli" panose="02000500030200090000" pitchFamily="2" charset="0"/>
                <a:cs typeface="MV Boli" panose="02000500030200090000" pitchFamily="2" charset="0"/>
              </a:rPr>
              <a:t>？</a:t>
            </a:r>
            <a:endParaRPr lang="en-US" dirty="0"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cxnSp>
        <p:nvCxnSpPr>
          <p:cNvPr id="8" name="Straight Arrow Connector 7"/>
          <p:cNvCxnSpPr>
            <a:stCxn id="4" idx="6"/>
            <a:endCxn id="9" idx="1"/>
          </p:cNvCxnSpPr>
          <p:nvPr/>
        </p:nvCxnSpPr>
        <p:spPr>
          <a:xfrm flipV="1">
            <a:off x="6858000" y="3562350"/>
            <a:ext cx="1169425" cy="495300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ounded Rectangle 8"/>
          <p:cNvSpPr/>
          <p:nvPr/>
        </p:nvSpPr>
        <p:spPr>
          <a:xfrm>
            <a:off x="8027425" y="3314700"/>
            <a:ext cx="1948425" cy="495300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MV Boli" panose="02000500030200090000" pitchFamily="2" charset="0"/>
                <a:cs typeface="MV Boli" panose="02000500030200090000" pitchFamily="2" charset="0"/>
              </a:rPr>
              <a:t>Framework</a:t>
            </a:r>
            <a:r>
              <a:rPr lang="zh-CN" altLang="en-US" dirty="0">
                <a:latin typeface="MV Boli" panose="02000500030200090000" pitchFamily="2" charset="0"/>
                <a:cs typeface="MV Boli" panose="02000500030200090000" pitchFamily="2" charset="0"/>
              </a:rPr>
              <a:t>？</a:t>
            </a:r>
            <a:endParaRPr lang="en-US" dirty="0"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 flipH="1" flipV="1">
            <a:off x="3568700" y="3562350"/>
            <a:ext cx="901700" cy="495301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ounded Rectangle 15"/>
          <p:cNvSpPr/>
          <p:nvPr/>
        </p:nvSpPr>
        <p:spPr>
          <a:xfrm>
            <a:off x="2516138" y="3067050"/>
            <a:ext cx="1948425" cy="495300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MV Boli" panose="02000500030200090000" pitchFamily="2" charset="0"/>
                <a:cs typeface="MV Boli" panose="02000500030200090000" pitchFamily="2" charset="0"/>
              </a:rPr>
              <a:t>Process</a:t>
            </a:r>
            <a:r>
              <a:rPr lang="zh-CN" altLang="en-US" dirty="0">
                <a:latin typeface="MV Boli" panose="02000500030200090000" pitchFamily="2" charset="0"/>
                <a:cs typeface="MV Boli" panose="02000500030200090000" pitchFamily="2" charset="0"/>
              </a:rPr>
              <a:t>？</a:t>
            </a:r>
            <a:endParaRPr lang="en-US" dirty="0"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sp>
        <p:nvSpPr>
          <p:cNvPr id="18" name="6-Point Star 17"/>
          <p:cNvSpPr/>
          <p:nvPr/>
        </p:nvSpPr>
        <p:spPr>
          <a:xfrm>
            <a:off x="3768113" y="1939925"/>
            <a:ext cx="4259312" cy="3244850"/>
          </a:xfrm>
          <a:prstGeom prst="star6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MV Boli" panose="02000500030200090000" pitchFamily="2" charset="0"/>
                <a:cs typeface="MV Boli" panose="02000500030200090000" pitchFamily="2" charset="0"/>
              </a:rPr>
              <a:t>Agile is a State</a:t>
            </a:r>
          </a:p>
          <a:p>
            <a:pPr algn="ctr"/>
            <a:r>
              <a:rPr lang="zh-CN" altLang="en-US" dirty="0">
                <a:latin typeface="MV Boli" panose="02000500030200090000" pitchFamily="2" charset="0"/>
                <a:cs typeface="MV Boli" panose="02000500030200090000" pitchFamily="2" charset="0"/>
              </a:rPr>
              <a:t>敏捷是一种状态</a:t>
            </a:r>
            <a:endParaRPr lang="en-US" dirty="0"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sp>
        <p:nvSpPr>
          <p:cNvPr id="19" name="Horizontal Scroll 18"/>
          <p:cNvSpPr/>
          <p:nvPr/>
        </p:nvSpPr>
        <p:spPr>
          <a:xfrm>
            <a:off x="362882" y="4987925"/>
            <a:ext cx="5136218" cy="1435100"/>
          </a:xfrm>
          <a:prstGeom prst="horizontalScroll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MV Boli" panose="02000500030200090000" pitchFamily="2" charset="0"/>
                <a:cs typeface="MV Boli" panose="02000500030200090000" pitchFamily="2" charset="0"/>
              </a:rPr>
              <a:t>从产出来看（</a:t>
            </a:r>
            <a:r>
              <a:rPr lang="en-US" altLang="zh-CN" dirty="0">
                <a:latin typeface="MV Boli" panose="02000500030200090000" pitchFamily="2" charset="0"/>
                <a:cs typeface="MV Boli" panose="02000500030200090000" pitchFamily="2" charset="0"/>
              </a:rPr>
              <a:t>from delivery perspective</a:t>
            </a:r>
            <a:r>
              <a:rPr lang="zh-CN" altLang="en-US" dirty="0">
                <a:latin typeface="MV Boli" panose="02000500030200090000" pitchFamily="2" charset="0"/>
                <a:cs typeface="MV Boli" panose="02000500030200090000" pitchFamily="2" charset="0"/>
              </a:rPr>
              <a:t>）</a:t>
            </a:r>
            <a:endParaRPr lang="en-US" altLang="zh-CN" dirty="0">
              <a:latin typeface="MV Boli" panose="02000500030200090000" pitchFamily="2" charset="0"/>
              <a:cs typeface="MV Boli" panose="02000500030200090000" pitchFamily="2" charset="0"/>
            </a:endParaRPr>
          </a:p>
          <a:p>
            <a:pPr algn="ctr"/>
            <a:r>
              <a:rPr lang="zh-CN" altLang="en-US" dirty="0">
                <a:latin typeface="MV Boli" panose="02000500030200090000" pitchFamily="2" charset="0"/>
                <a:cs typeface="MV Boli" panose="02000500030200090000" pitchFamily="2" charset="0"/>
              </a:rPr>
              <a:t>频繁地交付可见的、可用的成果（软件）</a:t>
            </a:r>
            <a:endParaRPr lang="en-US" altLang="zh-CN" dirty="0"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sp>
        <p:nvSpPr>
          <p:cNvPr id="20" name="Horizontal Scroll 19"/>
          <p:cNvSpPr/>
          <p:nvPr/>
        </p:nvSpPr>
        <p:spPr>
          <a:xfrm>
            <a:off x="6179475" y="4962525"/>
            <a:ext cx="5136218" cy="1435100"/>
          </a:xfrm>
          <a:prstGeom prst="horizontalScroll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MV Boli" panose="02000500030200090000" pitchFamily="2" charset="0"/>
                <a:cs typeface="MV Boli" panose="02000500030200090000" pitchFamily="2" charset="0"/>
              </a:rPr>
              <a:t>从团队来看（</a:t>
            </a:r>
            <a:r>
              <a:rPr lang="en-US" altLang="zh-CN" dirty="0">
                <a:latin typeface="MV Boli" panose="02000500030200090000" pitchFamily="2" charset="0"/>
                <a:cs typeface="MV Boli" panose="02000500030200090000" pitchFamily="2" charset="0"/>
              </a:rPr>
              <a:t>from team perspective</a:t>
            </a:r>
            <a:r>
              <a:rPr lang="zh-CN" altLang="en-US" dirty="0">
                <a:latin typeface="MV Boli" panose="02000500030200090000" pitchFamily="2" charset="0"/>
                <a:cs typeface="MV Boli" panose="02000500030200090000" pitchFamily="2" charset="0"/>
              </a:rPr>
              <a:t>）</a:t>
            </a:r>
            <a:endParaRPr lang="en-US" altLang="zh-CN" dirty="0">
              <a:latin typeface="MV Boli" panose="02000500030200090000" pitchFamily="2" charset="0"/>
              <a:cs typeface="MV Boli" panose="02000500030200090000" pitchFamily="2" charset="0"/>
            </a:endParaRPr>
          </a:p>
          <a:p>
            <a:pPr algn="ctr"/>
            <a:r>
              <a:rPr lang="zh-CN" altLang="en-US" dirty="0">
                <a:latin typeface="MV Boli" panose="02000500030200090000" pitchFamily="2" charset="0"/>
                <a:cs typeface="MV Boli" panose="02000500030200090000" pitchFamily="2" charset="0"/>
              </a:rPr>
              <a:t>主动地、持续地学习和改进</a:t>
            </a:r>
            <a:endParaRPr lang="en-US" altLang="zh-CN" dirty="0"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50128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524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/>
      <p:bldP spid="9" grpId="0"/>
      <p:bldP spid="16" grpId="0"/>
      <p:bldP spid="18" grpId="0" animBg="1"/>
      <p:bldP spid="19" grpId="0" animBg="1"/>
      <p:bldP spid="20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D</a:t>
            </a:r>
            <a:r>
              <a:rPr lang="en-US" dirty="0"/>
              <a:t>efinition </a:t>
            </a:r>
            <a:r>
              <a:rPr lang="en-US" dirty="0">
                <a:solidFill>
                  <a:srgbClr val="FFFF00"/>
                </a:solidFill>
              </a:rPr>
              <a:t>o</a:t>
            </a:r>
            <a:r>
              <a:rPr lang="en-US" dirty="0"/>
              <a:t>f </a:t>
            </a:r>
            <a:r>
              <a:rPr lang="en-US" dirty="0">
                <a:solidFill>
                  <a:srgbClr val="FFFF00"/>
                </a:solidFill>
              </a:rPr>
              <a:t>D</a:t>
            </a:r>
            <a:r>
              <a:rPr lang="en-US" dirty="0"/>
              <a:t>one (</a:t>
            </a:r>
            <a:r>
              <a:rPr lang="en-US" dirty="0">
                <a:solidFill>
                  <a:srgbClr val="FFFF00"/>
                </a:solidFill>
              </a:rPr>
              <a:t>DoD</a:t>
            </a:r>
            <a:r>
              <a:rPr lang="en-US" dirty="0"/>
              <a:t>)</a:t>
            </a:r>
            <a:br>
              <a:rPr lang="en-US" dirty="0"/>
            </a:br>
            <a:r>
              <a:rPr lang="zh-CN" altLang="en-US" dirty="0"/>
              <a:t>“完成”的定义</a:t>
            </a:r>
            <a:endParaRPr lang="en-US" dirty="0"/>
          </a:p>
        </p:txBody>
      </p:sp>
      <p:pic>
        <p:nvPicPr>
          <p:cNvPr id="4" name="Content Placeholder 3" descr="Screen Clippi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10836" y="1935921"/>
            <a:ext cx="7159678" cy="3842579"/>
          </a:xfrm>
        </p:spPr>
      </p:pic>
    </p:spTree>
    <p:extLst>
      <p:ext uri="{BB962C8B-B14F-4D97-AF65-F5344CB8AC3E}">
        <p14:creationId xmlns:p14="http://schemas.microsoft.com/office/powerpoint/2010/main" val="427437357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MV Boli" panose="02000500030200090000" pitchFamily="2" charset="0"/>
                <a:cs typeface="MV Boli" panose="02000500030200090000" pitchFamily="2" charset="0"/>
              </a:rPr>
              <a:t>The product owner – characteristics</a:t>
            </a:r>
            <a:br>
              <a:rPr lang="en-US" dirty="0">
                <a:latin typeface="MV Boli" panose="02000500030200090000" pitchFamily="2" charset="0"/>
                <a:cs typeface="MV Boli" panose="02000500030200090000" pitchFamily="2" charset="0"/>
              </a:rPr>
            </a:br>
            <a:r>
              <a:rPr lang="en-US" altLang="zh-CN" dirty="0">
                <a:latin typeface="MV Boli" panose="02000500030200090000" pitchFamily="2" charset="0"/>
                <a:cs typeface="MV Boli" panose="02000500030200090000" pitchFamily="2" charset="0"/>
              </a:rPr>
              <a:t>Product owner – </a:t>
            </a:r>
            <a:r>
              <a:rPr lang="zh-CN" altLang="en-US" dirty="0">
                <a:latin typeface="MV Boli" panose="02000500030200090000" pitchFamily="2" charset="0"/>
                <a:cs typeface="MV Boli" panose="02000500030200090000" pitchFamily="2" charset="0"/>
              </a:rPr>
              <a:t>特征</a:t>
            </a:r>
            <a:endParaRPr lang="en-US" dirty="0"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MV Boli" panose="02000500030200090000" pitchFamily="2" charset="0"/>
                <a:cs typeface="MV Boli" panose="02000500030200090000" pitchFamily="2" charset="0"/>
              </a:rPr>
              <a:t>One person playing the role</a:t>
            </a:r>
          </a:p>
          <a:p>
            <a:r>
              <a:rPr lang="en-US" dirty="0">
                <a:latin typeface="MV Boli" panose="02000500030200090000" pitchFamily="2" charset="0"/>
                <a:cs typeface="MV Boli" panose="02000500030200090000" pitchFamily="2" charset="0"/>
              </a:rPr>
              <a:t>Authorized to make decision on WHAT; </a:t>
            </a:r>
            <a:r>
              <a:rPr lang="zh-CN" altLang="en-US" dirty="0">
                <a:latin typeface="MV Boli" panose="02000500030200090000" pitchFamily="2" charset="0"/>
                <a:cs typeface="MV Boli" panose="02000500030200090000" pitchFamily="2" charset="0"/>
              </a:rPr>
              <a:t>被授予产品决策权 （做什么）</a:t>
            </a:r>
            <a:endParaRPr lang="en-US" altLang="zh-CN" dirty="0">
              <a:latin typeface="MV Boli" panose="02000500030200090000" pitchFamily="2" charset="0"/>
              <a:cs typeface="MV Boli" panose="02000500030200090000" pitchFamily="2" charset="0"/>
            </a:endParaRPr>
          </a:p>
          <a:p>
            <a:r>
              <a:rPr lang="en-US" dirty="0">
                <a:latin typeface="MV Boli" panose="02000500030200090000" pitchFamily="2" charset="0"/>
                <a:cs typeface="MV Boli" panose="02000500030200090000" pitchFamily="2" charset="0"/>
              </a:rPr>
              <a:t>Drives product success; </a:t>
            </a:r>
            <a:r>
              <a:rPr lang="zh-CN" altLang="en-US" dirty="0">
                <a:latin typeface="MV Boli" panose="02000500030200090000" pitchFamily="2" charset="0"/>
                <a:cs typeface="MV Boli" panose="02000500030200090000" pitchFamily="2" charset="0"/>
              </a:rPr>
              <a:t>驱动产品走向成功</a:t>
            </a:r>
            <a:endParaRPr lang="en-US" altLang="zh-CN" dirty="0">
              <a:latin typeface="MV Boli" panose="02000500030200090000" pitchFamily="2" charset="0"/>
              <a:cs typeface="MV Boli" panose="02000500030200090000" pitchFamily="2" charset="0"/>
            </a:endParaRPr>
          </a:p>
          <a:p>
            <a:r>
              <a:rPr lang="en-US" dirty="0">
                <a:latin typeface="MV Boli" panose="02000500030200090000" pitchFamily="2" charset="0"/>
                <a:cs typeface="MV Boli" panose="02000500030200090000" pitchFamily="2" charset="0"/>
              </a:rPr>
              <a:t>Provide leadership on product; </a:t>
            </a:r>
            <a:r>
              <a:rPr lang="zh-CN" altLang="en-US" dirty="0">
                <a:latin typeface="MV Boli" panose="02000500030200090000" pitchFamily="2" charset="0"/>
                <a:cs typeface="MV Boli" panose="02000500030200090000" pitchFamily="2" charset="0"/>
              </a:rPr>
              <a:t>提供产品领导力</a:t>
            </a:r>
            <a:endParaRPr lang="en-US" altLang="zh-CN" dirty="0">
              <a:latin typeface="MV Boli" panose="02000500030200090000" pitchFamily="2" charset="0"/>
              <a:cs typeface="MV Boli" panose="02000500030200090000" pitchFamily="2" charset="0"/>
            </a:endParaRPr>
          </a:p>
          <a:p>
            <a:r>
              <a:rPr lang="en-US" dirty="0">
                <a:latin typeface="MV Boli" panose="02000500030200090000" pitchFamily="2" charset="0"/>
                <a:cs typeface="MV Boli" panose="02000500030200090000" pitchFamily="2" charset="0"/>
              </a:rPr>
              <a:t>Represent project to the stakeholders; </a:t>
            </a:r>
            <a:r>
              <a:rPr lang="zh-CN" altLang="en-US" dirty="0">
                <a:latin typeface="MV Boli" panose="02000500030200090000" pitchFamily="2" charset="0"/>
                <a:cs typeface="MV Boli" panose="02000500030200090000" pitchFamily="2" charset="0"/>
              </a:rPr>
              <a:t>面向干系人代表团队</a:t>
            </a:r>
            <a:endParaRPr lang="en-US" altLang="zh-CN" dirty="0">
              <a:latin typeface="MV Boli" panose="02000500030200090000" pitchFamily="2" charset="0"/>
              <a:cs typeface="MV Boli" panose="02000500030200090000" pitchFamily="2" charset="0"/>
            </a:endParaRPr>
          </a:p>
          <a:p>
            <a:r>
              <a:rPr lang="en-US" altLang="zh-CN" dirty="0">
                <a:latin typeface="MV Boli" panose="02000500030200090000" pitchFamily="2" charset="0"/>
                <a:cs typeface="MV Boli" panose="02000500030200090000" pitchFamily="2" charset="0"/>
              </a:rPr>
              <a:t>Represent stakeholders to the team; </a:t>
            </a:r>
            <a:r>
              <a:rPr lang="zh-CN" altLang="en-US" dirty="0">
                <a:latin typeface="MV Boli" panose="02000500030200090000" pitchFamily="2" charset="0"/>
                <a:cs typeface="MV Boli" panose="02000500030200090000" pitchFamily="2" charset="0"/>
              </a:rPr>
              <a:t>面向团队代表干系人</a:t>
            </a:r>
            <a:endParaRPr lang="en-US" altLang="zh-CN" dirty="0">
              <a:latin typeface="MV Boli" panose="02000500030200090000" pitchFamily="2" charset="0"/>
              <a:cs typeface="MV Boli" panose="02000500030200090000" pitchFamily="2" charset="0"/>
            </a:endParaRPr>
          </a:p>
          <a:p>
            <a:r>
              <a:rPr lang="en-US" dirty="0">
                <a:latin typeface="MV Boli" panose="02000500030200090000" pitchFamily="2" charset="0"/>
                <a:cs typeface="MV Boli" panose="02000500030200090000" pitchFamily="2" charset="0"/>
              </a:rPr>
              <a:t>Collaborates with everyone; </a:t>
            </a:r>
            <a:r>
              <a:rPr lang="zh-CN" altLang="en-US" dirty="0">
                <a:latin typeface="MV Boli" panose="02000500030200090000" pitchFamily="2" charset="0"/>
                <a:cs typeface="MV Boli" panose="02000500030200090000" pitchFamily="2" charset="0"/>
              </a:rPr>
              <a:t>和所有人合作</a:t>
            </a:r>
            <a:endParaRPr lang="en-US" dirty="0"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560130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6795" y="177800"/>
            <a:ext cx="10353761" cy="1326321"/>
          </a:xfrm>
        </p:spPr>
        <p:txBody>
          <a:bodyPr/>
          <a:lstStyle/>
          <a:p>
            <a:r>
              <a:rPr lang="en-US" altLang="zh-CN" dirty="0">
                <a:latin typeface="MV Boli" panose="02000500030200090000" pitchFamily="2" charset="0"/>
                <a:cs typeface="MV Boli" panose="02000500030200090000" pitchFamily="2" charset="0"/>
              </a:rPr>
              <a:t>The product owner – mission</a:t>
            </a:r>
            <a:br>
              <a:rPr lang="en-US" altLang="zh-CN" dirty="0">
                <a:latin typeface="MV Boli" panose="02000500030200090000" pitchFamily="2" charset="0"/>
                <a:cs typeface="MV Boli" panose="02000500030200090000" pitchFamily="2" charset="0"/>
              </a:rPr>
            </a:br>
            <a:r>
              <a:rPr lang="en-US" altLang="zh-CN" dirty="0">
                <a:latin typeface="MV Boli" panose="02000500030200090000" pitchFamily="2" charset="0"/>
                <a:cs typeface="MV Boli" panose="02000500030200090000" pitchFamily="2" charset="0"/>
              </a:rPr>
              <a:t>The product owner – </a:t>
            </a:r>
            <a:r>
              <a:rPr lang="zh-CN" altLang="en-US" dirty="0">
                <a:latin typeface="MV Boli" panose="02000500030200090000" pitchFamily="2" charset="0"/>
                <a:cs typeface="MV Boli" panose="02000500030200090000" pitchFamily="2" charset="0"/>
              </a:rPr>
              <a:t>使命</a:t>
            </a:r>
            <a:endParaRPr lang="en-US" dirty="0"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3795" y="1504121"/>
            <a:ext cx="10353761" cy="5125279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latin typeface="MV Boli" panose="02000500030200090000" pitchFamily="2" charset="0"/>
                <a:cs typeface="MV Boli" panose="02000500030200090000" pitchFamily="2" charset="0"/>
              </a:rPr>
              <a:t>Create the Product Vision</a:t>
            </a:r>
            <a:r>
              <a:rPr lang="zh-CN" altLang="en-US" dirty="0">
                <a:latin typeface="MV Boli" panose="02000500030200090000" pitchFamily="2" charset="0"/>
                <a:cs typeface="MV Boli" panose="02000500030200090000" pitchFamily="2" charset="0"/>
              </a:rPr>
              <a:t>； 建立产品愿景</a:t>
            </a:r>
            <a:endParaRPr lang="en-US" altLang="zh-CN" dirty="0">
              <a:latin typeface="MV Boli" panose="02000500030200090000" pitchFamily="2" charset="0"/>
              <a:cs typeface="MV Boli" panose="02000500030200090000" pitchFamily="2" charset="0"/>
            </a:endParaRPr>
          </a:p>
          <a:p>
            <a:r>
              <a:rPr lang="en-US" altLang="zh-CN" dirty="0">
                <a:latin typeface="MV Boli" panose="02000500030200090000" pitchFamily="2" charset="0"/>
                <a:cs typeface="MV Boli" panose="02000500030200090000" pitchFamily="2" charset="0"/>
              </a:rPr>
              <a:t>Start with “WHY”; </a:t>
            </a:r>
            <a:r>
              <a:rPr lang="zh-CN" altLang="en-US" dirty="0">
                <a:latin typeface="MV Boli" panose="02000500030200090000" pitchFamily="2" charset="0"/>
                <a:cs typeface="MV Boli" panose="02000500030200090000" pitchFamily="2" charset="0"/>
              </a:rPr>
              <a:t>从“为什么”开始</a:t>
            </a:r>
            <a:endParaRPr lang="en-US" altLang="zh-CN" dirty="0">
              <a:latin typeface="MV Boli" panose="02000500030200090000" pitchFamily="2" charset="0"/>
              <a:cs typeface="MV Boli" panose="02000500030200090000" pitchFamily="2" charset="0"/>
            </a:endParaRPr>
          </a:p>
          <a:p>
            <a:r>
              <a:rPr lang="en-US" dirty="0">
                <a:latin typeface="MV Boli" panose="02000500030200090000" pitchFamily="2" charset="0"/>
                <a:cs typeface="MV Boli" panose="02000500030200090000" pitchFamily="2" charset="0"/>
              </a:rPr>
              <a:t>Defines the feature of the product (the “WHAT”)</a:t>
            </a:r>
            <a:r>
              <a:rPr lang="zh-CN" altLang="en-US" dirty="0">
                <a:latin typeface="MV Boli" panose="02000500030200090000" pitchFamily="2" charset="0"/>
                <a:cs typeface="MV Boli" panose="02000500030200090000" pitchFamily="2" charset="0"/>
              </a:rPr>
              <a:t>；定义产品功能 （“做什么”）</a:t>
            </a:r>
            <a:endParaRPr lang="en-US" altLang="zh-CN" dirty="0">
              <a:latin typeface="MV Boli" panose="02000500030200090000" pitchFamily="2" charset="0"/>
              <a:cs typeface="MV Boli" panose="02000500030200090000" pitchFamily="2" charset="0"/>
            </a:endParaRPr>
          </a:p>
          <a:p>
            <a:r>
              <a:rPr lang="en-US" dirty="0">
                <a:latin typeface="MV Boli" panose="02000500030200090000" pitchFamily="2" charset="0"/>
                <a:cs typeface="MV Boli" panose="02000500030200090000" pitchFamily="2" charset="0"/>
              </a:rPr>
              <a:t>Responsible for Return of Investment (ROI); </a:t>
            </a:r>
            <a:r>
              <a:rPr lang="zh-CN" altLang="en-US" dirty="0">
                <a:latin typeface="MV Boli" panose="02000500030200090000" pitchFamily="2" charset="0"/>
                <a:cs typeface="MV Boli" panose="02000500030200090000" pitchFamily="2" charset="0"/>
              </a:rPr>
              <a:t>负责最大化投资回报</a:t>
            </a:r>
            <a:endParaRPr lang="en-US" altLang="zh-CN" dirty="0">
              <a:latin typeface="MV Boli" panose="02000500030200090000" pitchFamily="2" charset="0"/>
              <a:cs typeface="MV Boli" panose="02000500030200090000" pitchFamily="2" charset="0"/>
            </a:endParaRPr>
          </a:p>
          <a:p>
            <a:r>
              <a:rPr lang="en-US" dirty="0">
                <a:latin typeface="MV Boli" panose="02000500030200090000" pitchFamily="2" charset="0"/>
                <a:cs typeface="MV Boli" panose="02000500030200090000" pitchFamily="2" charset="0"/>
              </a:rPr>
              <a:t>Orders/Prioritizes Product Backlog to best achieve goals; </a:t>
            </a:r>
            <a:r>
              <a:rPr lang="zh-CN" altLang="en-US" dirty="0">
                <a:latin typeface="MV Boli" panose="02000500030200090000" pitchFamily="2" charset="0"/>
                <a:cs typeface="MV Boli" panose="02000500030200090000" pitchFamily="2" charset="0"/>
              </a:rPr>
              <a:t>为最好地实现业务目标将</a:t>
            </a:r>
            <a:r>
              <a:rPr lang="en-US" altLang="zh-CN" dirty="0">
                <a:latin typeface="MV Boli" panose="02000500030200090000" pitchFamily="2" charset="0"/>
                <a:cs typeface="MV Boli" panose="02000500030200090000" pitchFamily="2" charset="0"/>
              </a:rPr>
              <a:t>PB</a:t>
            </a:r>
            <a:r>
              <a:rPr lang="zh-CN" altLang="en-US" dirty="0">
                <a:latin typeface="MV Boli" panose="02000500030200090000" pitchFamily="2" charset="0"/>
                <a:cs typeface="MV Boli" panose="02000500030200090000" pitchFamily="2" charset="0"/>
              </a:rPr>
              <a:t>排定顺序</a:t>
            </a:r>
            <a:r>
              <a:rPr lang="en-US" altLang="zh-CN" dirty="0">
                <a:latin typeface="MV Boli" panose="02000500030200090000" pitchFamily="2" charset="0"/>
                <a:cs typeface="MV Boli" panose="02000500030200090000" pitchFamily="2" charset="0"/>
              </a:rPr>
              <a:t>/</a:t>
            </a:r>
            <a:r>
              <a:rPr lang="zh-CN" altLang="en-US" dirty="0">
                <a:latin typeface="MV Boli" panose="02000500030200090000" pitchFamily="2" charset="0"/>
                <a:cs typeface="MV Boli" panose="02000500030200090000" pitchFamily="2" charset="0"/>
              </a:rPr>
              <a:t>优先级</a:t>
            </a:r>
            <a:endParaRPr lang="en-US" altLang="zh-CN" dirty="0">
              <a:latin typeface="MV Boli" panose="02000500030200090000" pitchFamily="2" charset="0"/>
              <a:cs typeface="MV Boli" panose="02000500030200090000" pitchFamily="2" charset="0"/>
            </a:endParaRPr>
          </a:p>
          <a:p>
            <a:r>
              <a:rPr lang="en-US" dirty="0">
                <a:latin typeface="MV Boli" panose="02000500030200090000" pitchFamily="2" charset="0"/>
                <a:cs typeface="MV Boli" panose="02000500030200090000" pitchFamily="2" charset="0"/>
              </a:rPr>
              <a:t>Decides on Release date and content; </a:t>
            </a:r>
            <a:r>
              <a:rPr lang="zh-CN" altLang="en-US" dirty="0">
                <a:latin typeface="MV Boli" panose="02000500030200090000" pitchFamily="2" charset="0"/>
                <a:cs typeface="MV Boli" panose="02000500030200090000" pitchFamily="2" charset="0"/>
              </a:rPr>
              <a:t>决定版本发布日期和内容</a:t>
            </a:r>
            <a:endParaRPr lang="en-US" altLang="zh-CN" dirty="0">
              <a:latin typeface="MV Boli" panose="02000500030200090000" pitchFamily="2" charset="0"/>
              <a:cs typeface="MV Boli" panose="02000500030200090000" pitchFamily="2" charset="0"/>
            </a:endParaRPr>
          </a:p>
          <a:p>
            <a:r>
              <a:rPr lang="en-US" dirty="0">
                <a:latin typeface="MV Boli" panose="02000500030200090000" pitchFamily="2" charset="0"/>
                <a:cs typeface="MV Boli" panose="02000500030200090000" pitchFamily="2" charset="0"/>
              </a:rPr>
              <a:t>Adjust Product Backlog/ priority according to the feedback; </a:t>
            </a:r>
            <a:r>
              <a:rPr lang="zh-CN" altLang="en-US" dirty="0">
                <a:latin typeface="MV Boli" panose="02000500030200090000" pitchFamily="2" charset="0"/>
                <a:cs typeface="MV Boli" panose="02000500030200090000" pitchFamily="2" charset="0"/>
              </a:rPr>
              <a:t>根据反馈调整产品</a:t>
            </a:r>
            <a:r>
              <a:rPr lang="en-US" altLang="zh-CN" dirty="0">
                <a:latin typeface="MV Boli" panose="02000500030200090000" pitchFamily="2" charset="0"/>
                <a:cs typeface="MV Boli" panose="02000500030200090000" pitchFamily="2" charset="0"/>
              </a:rPr>
              <a:t>Backlog</a:t>
            </a:r>
            <a:r>
              <a:rPr lang="zh-CN" altLang="en-US" dirty="0">
                <a:latin typeface="MV Boli" panose="02000500030200090000" pitchFamily="2" charset="0"/>
                <a:cs typeface="MV Boli" panose="02000500030200090000" pitchFamily="2" charset="0"/>
              </a:rPr>
              <a:t>或优先级</a:t>
            </a:r>
            <a:endParaRPr lang="en-US" altLang="zh-CN" dirty="0">
              <a:latin typeface="MV Boli" panose="02000500030200090000" pitchFamily="2" charset="0"/>
              <a:cs typeface="MV Boli" panose="02000500030200090000" pitchFamily="2" charset="0"/>
            </a:endParaRPr>
          </a:p>
          <a:p>
            <a:r>
              <a:rPr lang="en-US" dirty="0">
                <a:latin typeface="MV Boli" panose="02000500030200090000" pitchFamily="2" charset="0"/>
                <a:cs typeface="MV Boli" panose="02000500030200090000" pitchFamily="2" charset="0"/>
              </a:rPr>
              <a:t>Participates in Sprint events; </a:t>
            </a:r>
            <a:r>
              <a:rPr lang="zh-CN" altLang="en-US" dirty="0">
                <a:latin typeface="MV Boli" panose="02000500030200090000" pitchFamily="2" charset="0"/>
                <a:cs typeface="MV Boli" panose="02000500030200090000" pitchFamily="2" charset="0"/>
              </a:rPr>
              <a:t>参与</a:t>
            </a:r>
            <a:r>
              <a:rPr lang="en-US" altLang="zh-CN" dirty="0">
                <a:latin typeface="MV Boli" panose="02000500030200090000" pitchFamily="2" charset="0"/>
                <a:cs typeface="MV Boli" panose="02000500030200090000" pitchFamily="2" charset="0"/>
              </a:rPr>
              <a:t>Sprint</a:t>
            </a:r>
            <a:r>
              <a:rPr lang="zh-CN" altLang="en-US" dirty="0">
                <a:latin typeface="MV Boli" panose="02000500030200090000" pitchFamily="2" charset="0"/>
                <a:cs typeface="MV Boli" panose="02000500030200090000" pitchFamily="2" charset="0"/>
              </a:rPr>
              <a:t>事件</a:t>
            </a:r>
            <a:endParaRPr lang="en-US" altLang="zh-CN" dirty="0">
              <a:latin typeface="MV Boli" panose="02000500030200090000" pitchFamily="2" charset="0"/>
              <a:cs typeface="MV Boli" panose="02000500030200090000" pitchFamily="2" charset="0"/>
            </a:endParaRPr>
          </a:p>
          <a:p>
            <a:r>
              <a:rPr lang="en-US" dirty="0">
                <a:latin typeface="MV Boli" panose="02000500030200090000" pitchFamily="2" charset="0"/>
                <a:cs typeface="MV Boli" panose="02000500030200090000" pitchFamily="2" charset="0"/>
              </a:rPr>
              <a:t>Be committed to collaborate and be available; </a:t>
            </a:r>
            <a:r>
              <a:rPr lang="zh-CN" altLang="en-US" dirty="0">
                <a:latin typeface="MV Boli" panose="02000500030200090000" pitchFamily="2" charset="0"/>
                <a:cs typeface="MV Boli" panose="02000500030200090000" pitchFamily="2" charset="0"/>
              </a:rPr>
              <a:t>愿意投入到合作中并且在需要时被找到</a:t>
            </a:r>
            <a:endParaRPr lang="en-US" altLang="zh-CN" dirty="0">
              <a:latin typeface="MV Boli" panose="02000500030200090000" pitchFamily="2" charset="0"/>
              <a:cs typeface="MV Boli" panose="02000500030200090000" pitchFamily="2" charset="0"/>
            </a:endParaRPr>
          </a:p>
          <a:p>
            <a:r>
              <a:rPr lang="en-US" dirty="0">
                <a:latin typeface="MV Boli" panose="02000500030200090000" pitchFamily="2" charset="0"/>
                <a:cs typeface="MV Boli" panose="02000500030200090000" pitchFamily="2" charset="0"/>
              </a:rPr>
              <a:t>Accept/reject work result; </a:t>
            </a:r>
            <a:r>
              <a:rPr lang="zh-CN" altLang="en-US" dirty="0">
                <a:latin typeface="MV Boli" panose="02000500030200090000" pitchFamily="2" charset="0"/>
                <a:cs typeface="MV Boli" panose="02000500030200090000" pitchFamily="2" charset="0"/>
              </a:rPr>
              <a:t>接受或退回工作成果</a:t>
            </a:r>
            <a:endParaRPr lang="en-US" dirty="0"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329639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0"/>
            <a:ext cx="10353761" cy="1326321"/>
          </a:xfrm>
        </p:spPr>
        <p:txBody>
          <a:bodyPr/>
          <a:lstStyle/>
          <a:p>
            <a:r>
              <a:rPr lang="en-US" altLang="zh-CN" dirty="0">
                <a:latin typeface="MV Boli" panose="02000500030200090000" pitchFamily="2" charset="0"/>
                <a:cs typeface="MV Boli" panose="02000500030200090000" pitchFamily="2" charset="0"/>
              </a:rPr>
              <a:t>The scrum master – characteristics</a:t>
            </a:r>
            <a:br>
              <a:rPr lang="en-US" altLang="zh-CN" dirty="0">
                <a:latin typeface="MV Boli" panose="02000500030200090000" pitchFamily="2" charset="0"/>
                <a:cs typeface="MV Boli" panose="02000500030200090000" pitchFamily="2" charset="0"/>
              </a:rPr>
            </a:br>
            <a:r>
              <a:rPr lang="en-US" altLang="zh-CN" dirty="0">
                <a:latin typeface="MV Boli" panose="02000500030200090000" pitchFamily="2" charset="0"/>
                <a:cs typeface="MV Boli" panose="02000500030200090000" pitchFamily="2" charset="0"/>
              </a:rPr>
              <a:t>The scrum Master – </a:t>
            </a:r>
            <a:r>
              <a:rPr lang="zh-CN" altLang="en-US" dirty="0">
                <a:latin typeface="MV Boli" panose="02000500030200090000" pitchFamily="2" charset="0"/>
                <a:cs typeface="MV Boli" panose="02000500030200090000" pitchFamily="2" charset="0"/>
              </a:rPr>
              <a:t>特征</a:t>
            </a:r>
            <a:endParaRPr lang="en-US" dirty="0"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3795" y="1326321"/>
            <a:ext cx="10353762" cy="5290379"/>
          </a:xfrm>
        </p:spPr>
        <p:txBody>
          <a:bodyPr>
            <a:normAutofit lnSpcReduction="10000"/>
          </a:bodyPr>
          <a:lstStyle/>
          <a:p>
            <a:r>
              <a:rPr lang="en-US" altLang="zh-CN" dirty="0">
                <a:latin typeface="MV Boli" panose="02000500030200090000" pitchFamily="2" charset="0"/>
                <a:cs typeface="MV Boli" panose="02000500030200090000" pitchFamily="2" charset="0"/>
              </a:rPr>
              <a:t>Represents project to the management; </a:t>
            </a:r>
            <a:r>
              <a:rPr lang="zh-CN" altLang="en-US" dirty="0">
                <a:latin typeface="MV Boli" panose="02000500030200090000" pitchFamily="2" charset="0"/>
                <a:cs typeface="MV Boli" panose="02000500030200090000" pitchFamily="2" charset="0"/>
              </a:rPr>
              <a:t>面向管理层代表团队</a:t>
            </a:r>
            <a:endParaRPr lang="en-US" altLang="zh-CN" dirty="0">
              <a:latin typeface="MV Boli" panose="02000500030200090000" pitchFamily="2" charset="0"/>
              <a:cs typeface="MV Boli" panose="02000500030200090000" pitchFamily="2" charset="0"/>
            </a:endParaRPr>
          </a:p>
          <a:p>
            <a:r>
              <a:rPr lang="en-US" dirty="0">
                <a:latin typeface="MV Boli" panose="02000500030200090000" pitchFamily="2" charset="0"/>
                <a:cs typeface="MV Boli" panose="02000500030200090000" pitchFamily="2" charset="0"/>
              </a:rPr>
              <a:t>Represents management to the team; </a:t>
            </a:r>
            <a:r>
              <a:rPr lang="zh-CN" altLang="en-US" dirty="0">
                <a:latin typeface="MV Boli" panose="02000500030200090000" pitchFamily="2" charset="0"/>
                <a:cs typeface="MV Boli" panose="02000500030200090000" pitchFamily="2" charset="0"/>
              </a:rPr>
              <a:t>面向团队代表管理层</a:t>
            </a:r>
            <a:endParaRPr lang="en-US" altLang="zh-CN" dirty="0">
              <a:latin typeface="MV Boli" panose="02000500030200090000" pitchFamily="2" charset="0"/>
              <a:cs typeface="MV Boli" panose="02000500030200090000" pitchFamily="2" charset="0"/>
            </a:endParaRPr>
          </a:p>
          <a:p>
            <a:r>
              <a:rPr lang="en-US" altLang="zh-CN" dirty="0">
                <a:latin typeface="MV Boli" panose="02000500030200090000" pitchFamily="2" charset="0"/>
                <a:cs typeface="MV Boli" panose="02000500030200090000" pitchFamily="2" charset="0"/>
              </a:rPr>
              <a:t>Not a traditional project manager or team manager;</a:t>
            </a:r>
          </a:p>
          <a:p>
            <a:r>
              <a:rPr lang="en-US" dirty="0">
                <a:latin typeface="MV Boli" panose="02000500030200090000" pitchFamily="2" charset="0"/>
                <a:cs typeface="MV Boli" panose="02000500030200090000" pitchFamily="2" charset="0"/>
              </a:rPr>
              <a:t>No management title – CANNOT make decisions on behalf of the team;</a:t>
            </a:r>
          </a:p>
          <a:p>
            <a:r>
              <a:rPr lang="en-US" dirty="0">
                <a:latin typeface="MV Boli" panose="02000500030200090000" pitchFamily="2" charset="0"/>
                <a:cs typeface="MV Boli" panose="02000500030200090000" pitchFamily="2" charset="0"/>
              </a:rPr>
              <a:t>Is a servant leader; </a:t>
            </a:r>
            <a:r>
              <a:rPr lang="zh-CN" altLang="en-US" dirty="0">
                <a:latin typeface="MV Boli" panose="02000500030200090000" pitchFamily="2" charset="0"/>
                <a:cs typeface="MV Boli" panose="02000500030200090000" pitchFamily="2" charset="0"/>
              </a:rPr>
              <a:t>是一个仆人式的领导</a:t>
            </a:r>
            <a:endParaRPr lang="en-US" altLang="zh-CN" dirty="0">
              <a:latin typeface="MV Boli" panose="02000500030200090000" pitchFamily="2" charset="0"/>
              <a:cs typeface="MV Boli" panose="02000500030200090000" pitchFamily="2" charset="0"/>
            </a:endParaRPr>
          </a:p>
          <a:p>
            <a:r>
              <a:rPr lang="en-US" dirty="0">
                <a:latin typeface="MV Boli" panose="02000500030200090000" pitchFamily="2" charset="0"/>
                <a:cs typeface="MV Boli" panose="02000500030200090000" pitchFamily="2" charset="0"/>
              </a:rPr>
              <a:t>Authorized to be a sheep-dog </a:t>
            </a:r>
          </a:p>
          <a:p>
            <a:r>
              <a:rPr lang="en-US" dirty="0">
                <a:latin typeface="MV Boli" panose="02000500030200090000" pitchFamily="2" charset="0"/>
                <a:cs typeface="MV Boli" panose="02000500030200090000" pitchFamily="2" charset="0"/>
              </a:rPr>
              <a:t>Coaching the team rather than being a player</a:t>
            </a:r>
          </a:p>
          <a:p>
            <a:r>
              <a:rPr lang="en-US" dirty="0">
                <a:latin typeface="MV Boli" panose="02000500030200090000" pitchFamily="2" charset="0"/>
                <a:cs typeface="MV Boli" panose="02000500030200090000" pitchFamily="2" charset="0"/>
              </a:rPr>
              <a:t>Change agent of team and organization; </a:t>
            </a:r>
            <a:r>
              <a:rPr lang="zh-CN" altLang="en-US" dirty="0">
                <a:latin typeface="MV Boli" panose="02000500030200090000" pitchFamily="2" charset="0"/>
                <a:cs typeface="MV Boli" panose="02000500030200090000" pitchFamily="2" charset="0"/>
              </a:rPr>
              <a:t>团队和组织谋求变化的代理人</a:t>
            </a:r>
            <a:endParaRPr lang="en-US" altLang="zh-CN" dirty="0">
              <a:latin typeface="MV Boli" panose="02000500030200090000" pitchFamily="2" charset="0"/>
              <a:cs typeface="MV Boli" panose="02000500030200090000" pitchFamily="2" charset="0"/>
            </a:endParaRPr>
          </a:p>
          <a:p>
            <a:r>
              <a:rPr lang="en-US" dirty="0">
                <a:latin typeface="MV Boli" panose="02000500030200090000" pitchFamily="2" charset="0"/>
                <a:cs typeface="MV Boli" panose="02000500030200090000" pitchFamily="2" charset="0"/>
              </a:rPr>
              <a:t>Good techniques on facilitation etc.; </a:t>
            </a:r>
            <a:r>
              <a:rPr lang="zh-CN" altLang="en-US" dirty="0">
                <a:latin typeface="MV Boli" panose="02000500030200090000" pitchFamily="2" charset="0"/>
                <a:cs typeface="MV Boli" panose="02000500030200090000" pitchFamily="2" charset="0"/>
              </a:rPr>
              <a:t>具备良好的引导技能</a:t>
            </a:r>
            <a:endParaRPr lang="en-US" altLang="zh-CN" dirty="0">
              <a:latin typeface="MV Boli" panose="02000500030200090000" pitchFamily="2" charset="0"/>
              <a:cs typeface="MV Boli" panose="02000500030200090000" pitchFamily="2" charset="0"/>
            </a:endParaRPr>
          </a:p>
          <a:p>
            <a:r>
              <a:rPr lang="en-US" dirty="0">
                <a:latin typeface="MV Boli" panose="02000500030200090000" pitchFamily="2" charset="0"/>
                <a:cs typeface="MV Boli" panose="02000500030200090000" pitchFamily="2" charset="0"/>
              </a:rPr>
              <a:t>Listens much more than tell;</a:t>
            </a:r>
          </a:p>
          <a:p>
            <a:r>
              <a:rPr lang="en-US" dirty="0">
                <a:latin typeface="MV Boli" panose="02000500030200090000" pitchFamily="2" charset="0"/>
                <a:cs typeface="MV Boli" panose="02000500030200090000" pitchFamily="2" charset="0"/>
              </a:rPr>
              <a:t>Be open-mind;</a:t>
            </a:r>
          </a:p>
        </p:txBody>
      </p:sp>
    </p:spTree>
    <p:extLst>
      <p:ext uri="{BB962C8B-B14F-4D97-AF65-F5344CB8AC3E}">
        <p14:creationId xmlns:p14="http://schemas.microsoft.com/office/powerpoint/2010/main" val="340217419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MV Boli" panose="02000500030200090000" pitchFamily="2" charset="0"/>
                <a:cs typeface="MV Boli" panose="02000500030200090000" pitchFamily="2" charset="0"/>
              </a:rPr>
              <a:t>The scrum master – mission</a:t>
            </a:r>
            <a:br>
              <a:rPr lang="en-US" altLang="zh-CN" dirty="0">
                <a:latin typeface="MV Boli" panose="02000500030200090000" pitchFamily="2" charset="0"/>
                <a:cs typeface="MV Boli" panose="02000500030200090000" pitchFamily="2" charset="0"/>
              </a:rPr>
            </a:br>
            <a:r>
              <a:rPr lang="en-US" altLang="zh-CN" dirty="0">
                <a:latin typeface="MV Boli" panose="02000500030200090000" pitchFamily="2" charset="0"/>
                <a:cs typeface="MV Boli" panose="02000500030200090000" pitchFamily="2" charset="0"/>
              </a:rPr>
              <a:t>the scrum master – </a:t>
            </a:r>
            <a:r>
              <a:rPr lang="zh-CN" altLang="en-US" dirty="0">
                <a:latin typeface="MV Boli" panose="02000500030200090000" pitchFamily="2" charset="0"/>
                <a:cs typeface="MV Boli" panose="02000500030200090000" pitchFamily="2" charset="0"/>
              </a:rPr>
              <a:t>使命</a:t>
            </a:r>
            <a:endParaRPr lang="en-US" dirty="0"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3795" y="1935921"/>
            <a:ext cx="10353762" cy="4541079"/>
          </a:xfrm>
        </p:spPr>
        <p:txBody>
          <a:bodyPr>
            <a:normAutofit/>
          </a:bodyPr>
          <a:lstStyle/>
          <a:p>
            <a:r>
              <a:rPr lang="en-US" dirty="0">
                <a:latin typeface="MV Boli" panose="02000500030200090000" pitchFamily="2" charset="0"/>
                <a:cs typeface="MV Boli" panose="02000500030200090000" pitchFamily="2" charset="0"/>
              </a:rPr>
              <a:t>Responsible for enacting Scrum values, principles and rules; </a:t>
            </a:r>
            <a:r>
              <a:rPr lang="zh-CN" altLang="en-US" dirty="0">
                <a:latin typeface="MV Boli" panose="02000500030200090000" pitchFamily="2" charset="0"/>
                <a:cs typeface="MV Boli" panose="02000500030200090000" pitchFamily="2" charset="0"/>
              </a:rPr>
              <a:t>负责</a:t>
            </a:r>
            <a:r>
              <a:rPr lang="en-US" altLang="zh-CN" dirty="0">
                <a:latin typeface="MV Boli" panose="02000500030200090000" pitchFamily="2" charset="0"/>
                <a:cs typeface="MV Boli" panose="02000500030200090000" pitchFamily="2" charset="0"/>
              </a:rPr>
              <a:t>Scrum</a:t>
            </a:r>
            <a:r>
              <a:rPr lang="zh-CN" altLang="en-US" dirty="0">
                <a:latin typeface="MV Boli" panose="02000500030200090000" pitchFamily="2" charset="0"/>
                <a:cs typeface="MV Boli" panose="02000500030200090000" pitchFamily="2" charset="0"/>
              </a:rPr>
              <a:t>价值观、原则和规则被采纳和体现</a:t>
            </a:r>
            <a:endParaRPr lang="en-US" altLang="zh-CN" dirty="0">
              <a:latin typeface="MV Boli" panose="02000500030200090000" pitchFamily="2" charset="0"/>
              <a:cs typeface="MV Boli" panose="02000500030200090000" pitchFamily="2" charset="0"/>
            </a:endParaRPr>
          </a:p>
          <a:p>
            <a:r>
              <a:rPr lang="en-US" altLang="zh-CN" dirty="0">
                <a:latin typeface="MV Boli" panose="02000500030200090000" pitchFamily="2" charset="0"/>
                <a:cs typeface="MV Boli" panose="02000500030200090000" pitchFamily="2" charset="0"/>
              </a:rPr>
              <a:t>Remove impediments; </a:t>
            </a:r>
            <a:r>
              <a:rPr lang="zh-CN" altLang="en-US" dirty="0">
                <a:latin typeface="MV Boli" panose="02000500030200090000" pitchFamily="2" charset="0"/>
                <a:cs typeface="MV Boli" panose="02000500030200090000" pitchFamily="2" charset="0"/>
              </a:rPr>
              <a:t>移除障碍</a:t>
            </a:r>
            <a:endParaRPr lang="en-US" altLang="zh-CN" dirty="0">
              <a:latin typeface="MV Boli" panose="02000500030200090000" pitchFamily="2" charset="0"/>
              <a:cs typeface="MV Boli" panose="02000500030200090000" pitchFamily="2" charset="0"/>
            </a:endParaRPr>
          </a:p>
          <a:p>
            <a:r>
              <a:rPr lang="en-US" altLang="zh-CN" dirty="0">
                <a:latin typeface="MV Boli" panose="02000500030200090000" pitchFamily="2" charset="0"/>
                <a:cs typeface="MV Boli" panose="02000500030200090000" pitchFamily="2" charset="0"/>
              </a:rPr>
              <a:t>Serves the Product Owner and team; </a:t>
            </a:r>
            <a:r>
              <a:rPr lang="zh-CN" altLang="en-US" dirty="0">
                <a:latin typeface="MV Boli" panose="02000500030200090000" pitchFamily="2" charset="0"/>
                <a:cs typeface="MV Boli" panose="02000500030200090000" pitchFamily="2" charset="0"/>
              </a:rPr>
              <a:t>为</a:t>
            </a:r>
            <a:r>
              <a:rPr lang="en-US" altLang="zh-CN" dirty="0">
                <a:latin typeface="MV Boli" panose="02000500030200090000" pitchFamily="2" charset="0"/>
                <a:cs typeface="MV Boli" panose="02000500030200090000" pitchFamily="2" charset="0"/>
              </a:rPr>
              <a:t>PO</a:t>
            </a:r>
            <a:r>
              <a:rPr lang="zh-CN" altLang="en-US" dirty="0">
                <a:latin typeface="MV Boli" panose="02000500030200090000" pitchFamily="2" charset="0"/>
                <a:cs typeface="MV Boli" panose="02000500030200090000" pitchFamily="2" charset="0"/>
              </a:rPr>
              <a:t>和团队服务</a:t>
            </a:r>
            <a:endParaRPr lang="en-US" altLang="zh-CN" dirty="0">
              <a:latin typeface="MV Boli" panose="02000500030200090000" pitchFamily="2" charset="0"/>
              <a:cs typeface="MV Boli" panose="02000500030200090000" pitchFamily="2" charset="0"/>
            </a:endParaRPr>
          </a:p>
          <a:p>
            <a:r>
              <a:rPr lang="en-US" altLang="zh-CN" dirty="0">
                <a:latin typeface="MV Boli" panose="02000500030200090000" pitchFamily="2" charset="0"/>
                <a:cs typeface="MV Boli" panose="02000500030200090000" pitchFamily="2" charset="0"/>
              </a:rPr>
              <a:t>Help to develop the team; </a:t>
            </a:r>
            <a:r>
              <a:rPr lang="zh-CN" altLang="en-US" dirty="0">
                <a:latin typeface="MV Boli" panose="02000500030200090000" pitchFamily="2" charset="0"/>
                <a:cs typeface="MV Boli" panose="02000500030200090000" pitchFamily="2" charset="0"/>
              </a:rPr>
              <a:t>帮助培养团队</a:t>
            </a:r>
            <a:endParaRPr lang="en-US" altLang="zh-CN" dirty="0">
              <a:latin typeface="MV Boli" panose="02000500030200090000" pitchFamily="2" charset="0"/>
              <a:cs typeface="MV Boli" panose="02000500030200090000" pitchFamily="2" charset="0"/>
            </a:endParaRPr>
          </a:p>
          <a:p>
            <a:r>
              <a:rPr lang="en-US" altLang="zh-CN" dirty="0">
                <a:latin typeface="MV Boli" panose="02000500030200090000" pitchFamily="2" charset="0"/>
                <a:cs typeface="MV Boli" panose="02000500030200090000" pitchFamily="2" charset="0"/>
              </a:rPr>
              <a:t>Protects the team; </a:t>
            </a:r>
            <a:r>
              <a:rPr lang="zh-CN" altLang="en-US" dirty="0">
                <a:latin typeface="MV Boli" panose="02000500030200090000" pitchFamily="2" charset="0"/>
                <a:cs typeface="MV Boli" panose="02000500030200090000" pitchFamily="2" charset="0"/>
              </a:rPr>
              <a:t>保护团队</a:t>
            </a:r>
            <a:endParaRPr lang="en-US" altLang="zh-CN" dirty="0">
              <a:latin typeface="MV Boli" panose="02000500030200090000" pitchFamily="2" charset="0"/>
              <a:cs typeface="MV Boli" panose="02000500030200090000" pitchFamily="2" charset="0"/>
            </a:endParaRPr>
          </a:p>
          <a:p>
            <a:r>
              <a:rPr lang="en-US" altLang="zh-CN" dirty="0">
                <a:latin typeface="MV Boli" panose="02000500030200090000" pitchFamily="2" charset="0"/>
                <a:cs typeface="MV Boli" panose="02000500030200090000" pitchFamily="2" charset="0"/>
              </a:rPr>
              <a:t>Facilitates team collaboration/productivity; </a:t>
            </a:r>
            <a:r>
              <a:rPr lang="zh-CN" altLang="en-US" dirty="0">
                <a:latin typeface="MV Boli" panose="02000500030200090000" pitchFamily="2" charset="0"/>
                <a:cs typeface="MV Boli" panose="02000500030200090000" pitchFamily="2" charset="0"/>
              </a:rPr>
              <a:t>辅助团队高效协作</a:t>
            </a:r>
            <a:endParaRPr lang="en-US" altLang="zh-CN" dirty="0">
              <a:latin typeface="MV Boli" panose="02000500030200090000" pitchFamily="2" charset="0"/>
              <a:cs typeface="MV Boli" panose="02000500030200090000" pitchFamily="2" charset="0"/>
            </a:endParaRPr>
          </a:p>
          <a:p>
            <a:r>
              <a:rPr lang="en-US" altLang="zh-CN" dirty="0">
                <a:latin typeface="MV Boli" panose="02000500030200090000" pitchFamily="2" charset="0"/>
                <a:cs typeface="MV Boli" panose="02000500030200090000" pitchFamily="2" charset="0"/>
              </a:rPr>
              <a:t>Work to improve effectiveness of Scrum in the organization; </a:t>
            </a:r>
            <a:r>
              <a:rPr lang="zh-CN" altLang="en-US" dirty="0">
                <a:latin typeface="MV Boli" panose="02000500030200090000" pitchFamily="2" charset="0"/>
                <a:cs typeface="MV Boli" panose="02000500030200090000" pitchFamily="2" charset="0"/>
              </a:rPr>
              <a:t>想办法提升</a:t>
            </a:r>
            <a:r>
              <a:rPr lang="en-US" altLang="zh-CN" dirty="0">
                <a:latin typeface="MV Boli" panose="02000500030200090000" pitchFamily="2" charset="0"/>
                <a:cs typeface="MV Boli" panose="02000500030200090000" pitchFamily="2" charset="0"/>
              </a:rPr>
              <a:t>Scrum</a:t>
            </a:r>
            <a:r>
              <a:rPr lang="zh-CN" altLang="en-US" dirty="0">
                <a:latin typeface="MV Boli" panose="02000500030200090000" pitchFamily="2" charset="0"/>
                <a:cs typeface="MV Boli" panose="02000500030200090000" pitchFamily="2" charset="0"/>
              </a:rPr>
              <a:t>在整个组织中的效果</a:t>
            </a:r>
            <a:endParaRPr lang="en-US" altLang="zh-CN" dirty="0"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651500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MV Boli" panose="02000500030200090000" pitchFamily="2" charset="0"/>
                <a:cs typeface="MV Boli" panose="02000500030200090000" pitchFamily="2" charset="0"/>
              </a:rPr>
              <a:t>Scrum master common focused areas</a:t>
            </a:r>
            <a:br>
              <a:rPr lang="en-US" dirty="0">
                <a:latin typeface="MV Boli" panose="02000500030200090000" pitchFamily="2" charset="0"/>
                <a:cs typeface="MV Boli" panose="02000500030200090000" pitchFamily="2" charset="0"/>
              </a:rPr>
            </a:br>
            <a:r>
              <a:rPr lang="en-US" dirty="0">
                <a:latin typeface="MV Boli" panose="02000500030200090000" pitchFamily="2" charset="0"/>
                <a:cs typeface="MV Boli" panose="02000500030200090000" pitchFamily="2" charset="0"/>
              </a:rPr>
              <a:t>Scrum master</a:t>
            </a:r>
            <a:r>
              <a:rPr lang="zh-CN" altLang="en-US" dirty="0">
                <a:latin typeface="MV Boli" panose="02000500030200090000" pitchFamily="2" charset="0"/>
                <a:cs typeface="MV Boli" panose="02000500030200090000" pitchFamily="2" charset="0"/>
              </a:rPr>
              <a:t>的关注领域</a:t>
            </a:r>
            <a:endParaRPr lang="en-US" dirty="0"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3795" y="1778000"/>
            <a:ext cx="10353762" cy="4546600"/>
          </a:xfrm>
        </p:spPr>
        <p:txBody>
          <a:bodyPr>
            <a:normAutofit/>
          </a:bodyPr>
          <a:lstStyle/>
          <a:p>
            <a:r>
              <a:rPr lang="en-US" dirty="0">
                <a:latin typeface="MV Boli" panose="02000500030200090000" pitchFamily="2" charset="0"/>
                <a:cs typeface="MV Boli" panose="02000500030200090000" pitchFamily="2" charset="0"/>
              </a:rPr>
              <a:t>Ceremonies and Meetings </a:t>
            </a:r>
            <a:r>
              <a:rPr lang="zh-CN" altLang="en-US" dirty="0">
                <a:latin typeface="MV Boli" panose="02000500030200090000" pitchFamily="2" charset="0"/>
                <a:cs typeface="MV Boli" panose="02000500030200090000" pitchFamily="2" charset="0"/>
              </a:rPr>
              <a:t>仪式和会议</a:t>
            </a:r>
            <a:endParaRPr lang="en-US" altLang="zh-CN" dirty="0">
              <a:latin typeface="MV Boli" panose="02000500030200090000" pitchFamily="2" charset="0"/>
              <a:cs typeface="MV Boli" panose="02000500030200090000" pitchFamily="2" charset="0"/>
            </a:endParaRPr>
          </a:p>
          <a:p>
            <a:r>
              <a:rPr lang="en-US" dirty="0">
                <a:latin typeface="MV Boli" panose="02000500030200090000" pitchFamily="2" charset="0"/>
                <a:cs typeface="MV Boli" panose="02000500030200090000" pitchFamily="2" charset="0"/>
              </a:rPr>
              <a:t>Team Facilitation </a:t>
            </a:r>
            <a:r>
              <a:rPr lang="zh-CN" altLang="en-US" dirty="0">
                <a:latin typeface="MV Boli" panose="02000500030200090000" pitchFamily="2" charset="0"/>
                <a:cs typeface="MV Boli" panose="02000500030200090000" pitchFamily="2" charset="0"/>
              </a:rPr>
              <a:t>团队引导</a:t>
            </a:r>
            <a:endParaRPr lang="en-US" altLang="zh-CN" dirty="0">
              <a:latin typeface="MV Boli" panose="02000500030200090000" pitchFamily="2" charset="0"/>
              <a:cs typeface="MV Boli" panose="02000500030200090000" pitchFamily="2" charset="0"/>
            </a:endParaRPr>
          </a:p>
          <a:p>
            <a:r>
              <a:rPr lang="en-US" altLang="zh-CN" dirty="0">
                <a:latin typeface="MV Boli" panose="02000500030200090000" pitchFamily="2" charset="0"/>
                <a:cs typeface="MV Boli" panose="02000500030200090000" pitchFamily="2" charset="0"/>
              </a:rPr>
              <a:t>Learning &amp; Team Development </a:t>
            </a:r>
            <a:r>
              <a:rPr lang="zh-CN" altLang="en-US" dirty="0">
                <a:latin typeface="MV Boli" panose="02000500030200090000" pitchFamily="2" charset="0"/>
                <a:cs typeface="MV Boli" panose="02000500030200090000" pitchFamily="2" charset="0"/>
              </a:rPr>
              <a:t>学习及团队发展</a:t>
            </a:r>
            <a:endParaRPr lang="en-US" altLang="zh-CN" dirty="0">
              <a:latin typeface="MV Boli" panose="02000500030200090000" pitchFamily="2" charset="0"/>
              <a:cs typeface="MV Boli" panose="02000500030200090000" pitchFamily="2" charset="0"/>
            </a:endParaRPr>
          </a:p>
          <a:p>
            <a:r>
              <a:rPr lang="en-US" dirty="0">
                <a:latin typeface="MV Boli" panose="02000500030200090000" pitchFamily="2" charset="0"/>
                <a:cs typeface="MV Boli" panose="02000500030200090000" pitchFamily="2" charset="0"/>
              </a:rPr>
              <a:t>Product Owner and Backlogs </a:t>
            </a:r>
            <a:r>
              <a:rPr lang="zh-CN" altLang="en-US" dirty="0">
                <a:latin typeface="MV Boli" panose="02000500030200090000" pitchFamily="2" charset="0"/>
                <a:cs typeface="MV Boli" panose="02000500030200090000" pitchFamily="2" charset="0"/>
              </a:rPr>
              <a:t>产品负责人及</a:t>
            </a:r>
            <a:r>
              <a:rPr lang="en-US" altLang="zh-CN" dirty="0">
                <a:latin typeface="MV Boli" panose="02000500030200090000" pitchFamily="2" charset="0"/>
                <a:cs typeface="MV Boli" panose="02000500030200090000" pitchFamily="2" charset="0"/>
              </a:rPr>
              <a:t>Backlogs</a:t>
            </a:r>
          </a:p>
          <a:p>
            <a:r>
              <a:rPr lang="en-US" dirty="0">
                <a:latin typeface="MV Boli" panose="02000500030200090000" pitchFamily="2" charset="0"/>
                <a:cs typeface="MV Boli" panose="02000500030200090000" pitchFamily="2" charset="0"/>
              </a:rPr>
              <a:t>Beyond Team (Organizational, cross-team, upper management…) </a:t>
            </a:r>
            <a:r>
              <a:rPr lang="zh-CN" altLang="en-US" dirty="0">
                <a:latin typeface="MV Boli" panose="02000500030200090000" pitchFamily="2" charset="0"/>
                <a:cs typeface="MV Boli" panose="02000500030200090000" pitchFamily="2" charset="0"/>
              </a:rPr>
              <a:t>超越本团队 （组织的、跨团队的、上层管理</a:t>
            </a:r>
            <a:r>
              <a:rPr lang="en-US" altLang="zh-CN" dirty="0">
                <a:latin typeface="MV Boli" panose="02000500030200090000" pitchFamily="2" charset="0"/>
                <a:cs typeface="MV Boli" panose="02000500030200090000" pitchFamily="2" charset="0"/>
              </a:rPr>
              <a:t>…)</a:t>
            </a:r>
          </a:p>
          <a:p>
            <a:r>
              <a:rPr lang="en-US" altLang="zh-CN" dirty="0">
                <a:latin typeface="MV Boli" panose="02000500030200090000" pitchFamily="2" charset="0"/>
                <a:cs typeface="MV Boli" panose="02000500030200090000" pitchFamily="2" charset="0"/>
              </a:rPr>
              <a:t>Coaching Perspectives </a:t>
            </a:r>
            <a:r>
              <a:rPr lang="zh-CN" altLang="en-US" dirty="0">
                <a:latin typeface="MV Boli" panose="02000500030200090000" pitchFamily="2" charset="0"/>
                <a:cs typeface="MV Boli" panose="02000500030200090000" pitchFamily="2" charset="0"/>
              </a:rPr>
              <a:t>对教导的看法</a:t>
            </a:r>
            <a:endParaRPr lang="en-US" altLang="zh-CN" dirty="0">
              <a:latin typeface="MV Boli" panose="02000500030200090000" pitchFamily="2" charset="0"/>
              <a:cs typeface="MV Boli" panose="02000500030200090000" pitchFamily="2" charset="0"/>
            </a:endParaRPr>
          </a:p>
          <a:p>
            <a:pPr lvl="1"/>
            <a:r>
              <a:rPr lang="en-US" altLang="zh-CN" dirty="0">
                <a:latin typeface="MV Boli" panose="02000500030200090000" pitchFamily="2" charset="0"/>
                <a:cs typeface="MV Boli" panose="02000500030200090000" pitchFamily="2" charset="0"/>
              </a:rPr>
              <a:t>Process Coaching </a:t>
            </a:r>
            <a:r>
              <a:rPr lang="zh-CN" altLang="en-US" dirty="0">
                <a:latin typeface="MV Boli" panose="02000500030200090000" pitchFamily="2" charset="0"/>
                <a:cs typeface="MV Boli" panose="02000500030200090000" pitchFamily="2" charset="0"/>
              </a:rPr>
              <a:t>过程教练</a:t>
            </a:r>
            <a:endParaRPr lang="en-US" altLang="zh-CN" dirty="0">
              <a:latin typeface="MV Boli" panose="02000500030200090000" pitchFamily="2" charset="0"/>
              <a:cs typeface="MV Boli" panose="02000500030200090000" pitchFamily="2" charset="0"/>
            </a:endParaRPr>
          </a:p>
          <a:p>
            <a:pPr lvl="1"/>
            <a:r>
              <a:rPr lang="en-US" dirty="0">
                <a:latin typeface="MV Boli" panose="02000500030200090000" pitchFamily="2" charset="0"/>
                <a:cs typeface="MV Boli" panose="02000500030200090000" pitchFamily="2" charset="0"/>
              </a:rPr>
              <a:t>Performance Coaching </a:t>
            </a:r>
            <a:r>
              <a:rPr lang="zh-CN" altLang="en-US" dirty="0">
                <a:latin typeface="MV Boli" panose="02000500030200090000" pitchFamily="2" charset="0"/>
                <a:cs typeface="MV Boli" panose="02000500030200090000" pitchFamily="2" charset="0"/>
              </a:rPr>
              <a:t>绩效教练</a:t>
            </a:r>
            <a:endParaRPr lang="en-US" dirty="0"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681525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>
                <a:latin typeface="MV Boli" panose="02000500030200090000" pitchFamily="2" charset="0"/>
                <a:cs typeface="MV Boli" panose="02000500030200090000" pitchFamily="2" charset="0"/>
              </a:rPr>
              <a:t>The scrum master as a team coach – core competences</a:t>
            </a:r>
            <a:br>
              <a:rPr lang="en-US" altLang="zh-CN" dirty="0">
                <a:latin typeface="MV Boli" panose="02000500030200090000" pitchFamily="2" charset="0"/>
                <a:cs typeface="MV Boli" panose="02000500030200090000" pitchFamily="2" charset="0"/>
              </a:rPr>
            </a:br>
            <a:r>
              <a:rPr lang="en-US" altLang="zh-CN" dirty="0">
                <a:latin typeface="MV Boli" panose="02000500030200090000" pitchFamily="2" charset="0"/>
                <a:cs typeface="MV Boli" panose="02000500030200090000" pitchFamily="2" charset="0"/>
              </a:rPr>
              <a:t>scrum master </a:t>
            </a:r>
            <a:r>
              <a:rPr lang="zh-CN" altLang="en-US" dirty="0">
                <a:latin typeface="MV Boli" panose="02000500030200090000" pitchFamily="2" charset="0"/>
                <a:cs typeface="MV Boli" panose="02000500030200090000" pitchFamily="2" charset="0"/>
              </a:rPr>
              <a:t>作为团队教练 </a:t>
            </a:r>
            <a:r>
              <a:rPr lang="en-US" altLang="zh-CN" dirty="0">
                <a:latin typeface="MV Boli" panose="02000500030200090000" pitchFamily="2" charset="0"/>
                <a:cs typeface="MV Boli" panose="02000500030200090000" pitchFamily="2" charset="0"/>
              </a:rPr>
              <a:t>– </a:t>
            </a:r>
            <a:r>
              <a:rPr lang="zh-CN" altLang="en-US" dirty="0">
                <a:latin typeface="MV Boli" panose="02000500030200090000" pitchFamily="2" charset="0"/>
                <a:cs typeface="MV Boli" panose="02000500030200090000" pitchFamily="2" charset="0"/>
              </a:rPr>
              <a:t>核心技能</a:t>
            </a:r>
            <a:endParaRPr lang="en-US" dirty="0"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3795" y="2933700"/>
            <a:ext cx="10353762" cy="2857500"/>
          </a:xfrm>
        </p:spPr>
        <p:txBody>
          <a:bodyPr>
            <a:normAutofit/>
          </a:bodyPr>
          <a:lstStyle/>
          <a:p>
            <a:pPr algn="ctr"/>
            <a:r>
              <a:rPr lang="en-US" altLang="zh-CN" sz="2800" dirty="0">
                <a:latin typeface="MV Boli" panose="02000500030200090000" pitchFamily="2" charset="0"/>
                <a:cs typeface="MV Boli" panose="02000500030200090000" pitchFamily="2" charset="0"/>
              </a:rPr>
              <a:t>Facilitating Skills; </a:t>
            </a:r>
            <a:r>
              <a:rPr lang="zh-CN" altLang="en-US" sz="2800" dirty="0">
                <a:latin typeface="MV Boli" panose="02000500030200090000" pitchFamily="2" charset="0"/>
                <a:cs typeface="MV Boli" panose="02000500030200090000" pitchFamily="2" charset="0"/>
              </a:rPr>
              <a:t>引导技能</a:t>
            </a:r>
            <a:endParaRPr lang="en-US" altLang="zh-CN" sz="2800" dirty="0">
              <a:latin typeface="MV Boli" panose="02000500030200090000" pitchFamily="2" charset="0"/>
              <a:cs typeface="MV Boli" panose="02000500030200090000" pitchFamily="2" charset="0"/>
            </a:endParaRPr>
          </a:p>
          <a:p>
            <a:pPr algn="ctr"/>
            <a:r>
              <a:rPr lang="en-US" altLang="zh-CN" sz="2800" dirty="0">
                <a:latin typeface="MV Boli" panose="02000500030200090000" pitchFamily="2" charset="0"/>
                <a:cs typeface="MV Boli" panose="02000500030200090000" pitchFamily="2" charset="0"/>
              </a:rPr>
              <a:t>Teaching Skills; </a:t>
            </a:r>
            <a:r>
              <a:rPr lang="zh-CN" altLang="en-US" sz="2800" dirty="0">
                <a:latin typeface="MV Boli" panose="02000500030200090000" pitchFamily="2" charset="0"/>
                <a:cs typeface="MV Boli" panose="02000500030200090000" pitchFamily="2" charset="0"/>
              </a:rPr>
              <a:t>培训技能</a:t>
            </a:r>
            <a:endParaRPr lang="en-US" altLang="zh-CN" sz="2800" dirty="0">
              <a:latin typeface="MV Boli" panose="02000500030200090000" pitchFamily="2" charset="0"/>
              <a:cs typeface="MV Boli" panose="02000500030200090000" pitchFamily="2" charset="0"/>
            </a:endParaRPr>
          </a:p>
          <a:p>
            <a:pPr algn="ctr"/>
            <a:r>
              <a:rPr lang="en-US" altLang="zh-CN" sz="2800" dirty="0">
                <a:latin typeface="MV Boli" panose="02000500030200090000" pitchFamily="2" charset="0"/>
                <a:cs typeface="MV Boli" panose="02000500030200090000" pitchFamily="2" charset="0"/>
              </a:rPr>
              <a:t>Mentoring Skills</a:t>
            </a:r>
            <a:r>
              <a:rPr lang="zh-CN" altLang="en-US" sz="2800" dirty="0">
                <a:latin typeface="MV Boli" panose="02000500030200090000" pitchFamily="2" charset="0"/>
                <a:cs typeface="MV Boli" panose="02000500030200090000" pitchFamily="2" charset="0"/>
              </a:rPr>
              <a:t>；辅导技能</a:t>
            </a:r>
            <a:endParaRPr lang="en-US" altLang="zh-CN" sz="2800" dirty="0">
              <a:latin typeface="MV Boli" panose="02000500030200090000" pitchFamily="2" charset="0"/>
              <a:cs typeface="MV Boli" panose="02000500030200090000" pitchFamily="2" charset="0"/>
            </a:endParaRPr>
          </a:p>
          <a:p>
            <a:pPr algn="ctr"/>
            <a:r>
              <a:rPr lang="en-US" altLang="zh-CN" sz="2800" dirty="0">
                <a:latin typeface="MV Boli" panose="02000500030200090000" pitchFamily="2" charset="0"/>
                <a:cs typeface="MV Boli" panose="02000500030200090000" pitchFamily="2" charset="0"/>
              </a:rPr>
              <a:t>Coaching Skills; </a:t>
            </a:r>
            <a:r>
              <a:rPr lang="zh-CN" altLang="en-US" sz="2800" dirty="0">
                <a:latin typeface="MV Boli" panose="02000500030200090000" pitchFamily="2" charset="0"/>
                <a:cs typeface="MV Boli" panose="02000500030200090000" pitchFamily="2" charset="0"/>
              </a:rPr>
              <a:t>教导技能</a:t>
            </a:r>
            <a:endParaRPr lang="en-US" altLang="zh-CN" sz="2800" dirty="0">
              <a:latin typeface="MV Boli" panose="02000500030200090000" pitchFamily="2" charset="0"/>
              <a:cs typeface="MV Boli" panose="02000500030200090000" pitchFamily="2" charset="0"/>
            </a:endParaRPr>
          </a:p>
          <a:p>
            <a:pPr algn="ctr"/>
            <a:endParaRPr lang="en-US" sz="2800" dirty="0"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663804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Different scrum roles in one team</a:t>
            </a:r>
            <a:br>
              <a:rPr lang="en-US" altLang="zh-CN" dirty="0"/>
            </a:br>
            <a:r>
              <a:rPr lang="en-US" altLang="zh-CN" dirty="0"/>
              <a:t>Scrum</a:t>
            </a:r>
            <a:r>
              <a:rPr lang="zh-CN" altLang="en-US" dirty="0"/>
              <a:t>团队中的不同角色</a:t>
            </a:r>
            <a:endParaRPr lang="en-US" dirty="0"/>
          </a:p>
        </p:txBody>
      </p:sp>
      <p:pic>
        <p:nvPicPr>
          <p:cNvPr id="4" name="Content Placeholder 3" descr="Screen Clippi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81189" y="1935921"/>
            <a:ext cx="6818971" cy="4645992"/>
          </a:xfrm>
        </p:spPr>
      </p:pic>
    </p:spTree>
    <p:extLst>
      <p:ext uri="{BB962C8B-B14F-4D97-AF65-F5344CB8AC3E}">
        <p14:creationId xmlns:p14="http://schemas.microsoft.com/office/powerpoint/2010/main" val="423347905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1095" y="355600"/>
            <a:ext cx="10353761" cy="1326321"/>
          </a:xfrm>
        </p:spPr>
        <p:txBody>
          <a:bodyPr/>
          <a:lstStyle/>
          <a:p>
            <a:r>
              <a:rPr lang="en-US" altLang="zh-CN" dirty="0">
                <a:latin typeface="MV Boli" panose="02000500030200090000" pitchFamily="2" charset="0"/>
                <a:cs typeface="MV Boli" panose="02000500030200090000" pitchFamily="2" charset="0"/>
              </a:rPr>
              <a:t>Sprint</a:t>
            </a:r>
            <a:endParaRPr lang="en-US" dirty="0"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9598" y="1575363"/>
            <a:ext cx="6350605" cy="4952436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MV Boli" panose="02000500030200090000" pitchFamily="2" charset="0"/>
                <a:cs typeface="MV Boli" panose="02000500030200090000" pitchFamily="2" charset="0"/>
              </a:rPr>
              <a:t>Scrum projects make progress in a series of “sprint” / Scrum </a:t>
            </a:r>
            <a:r>
              <a:rPr lang="zh-CN" altLang="en-US" dirty="0">
                <a:latin typeface="MV Boli" panose="02000500030200090000" pitchFamily="2" charset="0"/>
                <a:cs typeface="MV Boli" panose="02000500030200090000" pitchFamily="2" charset="0"/>
              </a:rPr>
              <a:t>项目由一系列的</a:t>
            </a:r>
            <a:r>
              <a:rPr lang="en-US" altLang="zh-CN" dirty="0">
                <a:latin typeface="MV Boli" panose="02000500030200090000" pitchFamily="2" charset="0"/>
                <a:cs typeface="MV Boli" panose="02000500030200090000" pitchFamily="2" charset="0"/>
              </a:rPr>
              <a:t>Sprint</a:t>
            </a:r>
            <a:r>
              <a:rPr lang="zh-CN" altLang="en-US" dirty="0">
                <a:latin typeface="MV Boli" panose="02000500030200090000" pitchFamily="2" charset="0"/>
                <a:cs typeface="MV Boli" panose="02000500030200090000" pitchFamily="2" charset="0"/>
              </a:rPr>
              <a:t>组成</a:t>
            </a:r>
            <a:endParaRPr lang="en-US" altLang="zh-CN" dirty="0">
              <a:latin typeface="MV Boli" panose="02000500030200090000" pitchFamily="2" charset="0"/>
              <a:cs typeface="MV Boli" panose="02000500030200090000" pitchFamily="2" charset="0"/>
            </a:endParaRPr>
          </a:p>
          <a:p>
            <a:pPr lvl="1"/>
            <a:r>
              <a:rPr lang="en-US" dirty="0">
                <a:latin typeface="MV Boli" panose="02000500030200090000" pitchFamily="2" charset="0"/>
                <a:cs typeface="MV Boli" panose="02000500030200090000" pitchFamily="2" charset="0"/>
              </a:rPr>
              <a:t>Analogous to Extreme Programming iterations </a:t>
            </a:r>
            <a:r>
              <a:rPr lang="zh-CN" altLang="en-US" dirty="0">
                <a:latin typeface="MV Boli" panose="02000500030200090000" pitchFamily="2" charset="0"/>
                <a:cs typeface="MV Boli" panose="02000500030200090000" pitchFamily="2" charset="0"/>
              </a:rPr>
              <a:t>借鉴了极限编程中的“迭代”</a:t>
            </a:r>
            <a:endParaRPr lang="en-US" dirty="0">
              <a:latin typeface="MV Boli" panose="02000500030200090000" pitchFamily="2" charset="0"/>
              <a:cs typeface="MV Boli" panose="02000500030200090000" pitchFamily="2" charset="0"/>
            </a:endParaRPr>
          </a:p>
          <a:p>
            <a:r>
              <a:rPr lang="en-US" dirty="0">
                <a:latin typeface="MV Boli" panose="02000500030200090000" pitchFamily="2" charset="0"/>
                <a:cs typeface="MV Boli" panose="02000500030200090000" pitchFamily="2" charset="0"/>
              </a:rPr>
              <a:t>Typical duration is 2-4 weeks or a calendar month at most </a:t>
            </a:r>
            <a:r>
              <a:rPr lang="zh-CN" altLang="en-US" dirty="0">
                <a:latin typeface="MV Boli" panose="02000500030200090000" pitchFamily="2" charset="0"/>
                <a:cs typeface="MV Boli" panose="02000500030200090000" pitchFamily="2" charset="0"/>
              </a:rPr>
              <a:t>通常</a:t>
            </a:r>
            <a:r>
              <a:rPr lang="en-US" altLang="zh-CN" dirty="0">
                <a:latin typeface="MV Boli" panose="02000500030200090000" pitchFamily="2" charset="0"/>
                <a:cs typeface="MV Boli" panose="02000500030200090000" pitchFamily="2" charset="0"/>
              </a:rPr>
              <a:t>2-4</a:t>
            </a:r>
            <a:r>
              <a:rPr lang="zh-CN" altLang="en-US" dirty="0">
                <a:latin typeface="MV Boli" panose="02000500030200090000" pitchFamily="2" charset="0"/>
                <a:cs typeface="MV Boli" panose="02000500030200090000" pitchFamily="2" charset="0"/>
              </a:rPr>
              <a:t>周，最多一个月的日历时间，或者更短</a:t>
            </a:r>
            <a:endParaRPr lang="en-US" dirty="0">
              <a:latin typeface="MV Boli" panose="02000500030200090000" pitchFamily="2" charset="0"/>
              <a:cs typeface="MV Boli" panose="02000500030200090000" pitchFamily="2" charset="0"/>
            </a:endParaRPr>
          </a:p>
          <a:p>
            <a:r>
              <a:rPr lang="en-US" dirty="0">
                <a:latin typeface="MV Boli" panose="02000500030200090000" pitchFamily="2" charset="0"/>
                <a:cs typeface="MV Boli" panose="02000500030200090000" pitchFamily="2" charset="0"/>
              </a:rPr>
              <a:t>A constant duration leads to a better rhythm </a:t>
            </a:r>
            <a:r>
              <a:rPr lang="zh-CN" altLang="en-US" dirty="0">
                <a:latin typeface="MV Boli" panose="02000500030200090000" pitchFamily="2" charset="0"/>
                <a:cs typeface="MV Boli" panose="02000500030200090000" pitchFamily="2" charset="0"/>
              </a:rPr>
              <a:t>定长的</a:t>
            </a:r>
            <a:r>
              <a:rPr lang="en-US" altLang="zh-CN" dirty="0">
                <a:latin typeface="MV Boli" panose="02000500030200090000" pitchFamily="2" charset="0"/>
                <a:cs typeface="MV Boli" panose="02000500030200090000" pitchFamily="2" charset="0"/>
              </a:rPr>
              <a:t>sprint</a:t>
            </a:r>
            <a:r>
              <a:rPr lang="zh-CN" altLang="en-US" dirty="0">
                <a:latin typeface="MV Boli" panose="02000500030200090000" pitchFamily="2" charset="0"/>
                <a:cs typeface="MV Boli" panose="02000500030200090000" pitchFamily="2" charset="0"/>
              </a:rPr>
              <a:t>有利于更好的交付节奏</a:t>
            </a:r>
            <a:endParaRPr lang="en-US" dirty="0">
              <a:latin typeface="MV Boli" panose="02000500030200090000" pitchFamily="2" charset="0"/>
              <a:cs typeface="MV Boli" panose="02000500030200090000" pitchFamily="2" charset="0"/>
            </a:endParaRPr>
          </a:p>
          <a:p>
            <a:r>
              <a:rPr lang="en-US" dirty="0">
                <a:latin typeface="MV Boli" panose="02000500030200090000" pitchFamily="2" charset="0"/>
                <a:cs typeface="MV Boli" panose="02000500030200090000" pitchFamily="2" charset="0"/>
              </a:rPr>
              <a:t>Product is designed, coded, and tested during the sprint</a:t>
            </a:r>
          </a:p>
          <a:p>
            <a:endParaRPr lang="en-US" dirty="0"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0203" y="2057400"/>
            <a:ext cx="5551551" cy="3682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48507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MV Boli" panose="02000500030200090000" pitchFamily="2" charset="0"/>
                <a:cs typeface="MV Boli" panose="02000500030200090000" pitchFamily="2" charset="0"/>
              </a:rPr>
              <a:t>Sprint</a:t>
            </a:r>
            <a:endParaRPr lang="en-US" dirty="0"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pic>
        <p:nvPicPr>
          <p:cNvPr id="4" name="Content Placeholder 3" descr="Screen Clippi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61831" y="1796002"/>
            <a:ext cx="2057687" cy="2019582"/>
          </a:xfrm>
        </p:spPr>
      </p:pic>
      <p:sp>
        <p:nvSpPr>
          <p:cNvPr id="5" name="TextBox 4"/>
          <p:cNvSpPr txBox="1"/>
          <p:nvPr/>
        </p:nvSpPr>
        <p:spPr>
          <a:xfrm>
            <a:off x="2628900" y="4217156"/>
            <a:ext cx="79883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MV Boli" panose="02000500030200090000" pitchFamily="2" charset="0"/>
                <a:cs typeface="MV Boli" panose="02000500030200090000" pitchFamily="2" charset="0"/>
              </a:rPr>
              <a:t>Goals Don’t Change in the Sprint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MV Boli" panose="02000500030200090000" pitchFamily="2" charset="0"/>
                <a:cs typeface="MV Boli" panose="02000500030200090000" pitchFamily="2" charset="0"/>
              </a:rPr>
              <a:t>不要更改</a:t>
            </a:r>
            <a:r>
              <a:rPr lang="en-US" altLang="zh-CN" sz="2400" dirty="0">
                <a:latin typeface="MV Boli" panose="02000500030200090000" pitchFamily="2" charset="0"/>
                <a:cs typeface="MV Boli" panose="02000500030200090000" pitchFamily="2" charset="0"/>
              </a:rPr>
              <a:t>Sprint</a:t>
            </a:r>
            <a:r>
              <a:rPr lang="zh-CN" altLang="en-US" sz="2400" dirty="0">
                <a:latin typeface="MV Boli" panose="02000500030200090000" pitchFamily="2" charset="0"/>
                <a:cs typeface="MV Boli" panose="02000500030200090000" pitchFamily="2" charset="0"/>
              </a:rPr>
              <a:t>的目标</a:t>
            </a:r>
            <a:endParaRPr lang="en-US" sz="2400" dirty="0">
              <a:latin typeface="MV Boli" panose="02000500030200090000" pitchFamily="2" charset="0"/>
              <a:cs typeface="MV Boli" panose="02000500030200090000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MV Boli" panose="02000500030200090000" pitchFamily="2" charset="0"/>
                <a:cs typeface="MV Boli" panose="02000500030200090000" pitchFamily="2" charset="0"/>
              </a:rPr>
              <a:t>Don’t Change Sprint length during a Sprint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MV Boli" panose="02000500030200090000" pitchFamily="2" charset="0"/>
                <a:cs typeface="MV Boli" panose="02000500030200090000" pitchFamily="2" charset="0"/>
              </a:rPr>
              <a:t>不要改变运行中的</a:t>
            </a:r>
            <a:r>
              <a:rPr lang="en-US" altLang="zh-CN" sz="2400" dirty="0">
                <a:latin typeface="MV Boli" panose="02000500030200090000" pitchFamily="2" charset="0"/>
                <a:cs typeface="MV Boli" panose="02000500030200090000" pitchFamily="2" charset="0"/>
              </a:rPr>
              <a:t>Sprint</a:t>
            </a:r>
            <a:r>
              <a:rPr lang="zh-CN" altLang="en-US" sz="2400" dirty="0">
                <a:latin typeface="MV Boli" panose="02000500030200090000" pitchFamily="2" charset="0"/>
                <a:cs typeface="MV Boli" panose="02000500030200090000" pitchFamily="2" charset="0"/>
              </a:rPr>
              <a:t>的长度</a:t>
            </a:r>
            <a:endParaRPr lang="en-US" sz="2400" dirty="0"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78470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MV Boli" panose="02000500030200090000" pitchFamily="2" charset="0"/>
                <a:cs typeface="MV Boli" panose="02000500030200090000" pitchFamily="2" charset="0"/>
              </a:rPr>
              <a:t>Empirical process </a:t>
            </a:r>
            <a:r>
              <a:rPr lang="zh-CN" altLang="en-US" dirty="0">
                <a:latin typeface="MV Boli" panose="02000500030200090000" pitchFamily="2" charset="0"/>
                <a:cs typeface="MV Boli" panose="02000500030200090000" pitchFamily="2" charset="0"/>
              </a:rPr>
              <a:t>试验性过程</a:t>
            </a:r>
            <a:endParaRPr lang="en-US" dirty="0"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latin typeface="MV Boli" panose="02000500030200090000" pitchFamily="2" charset="0"/>
                <a:cs typeface="MV Boli" panose="02000500030200090000" pitchFamily="2" charset="0"/>
              </a:rPr>
              <a:t>三大支柱</a:t>
            </a:r>
            <a:endParaRPr lang="en-US" altLang="zh-CN" dirty="0">
              <a:latin typeface="MV Boli" panose="02000500030200090000" pitchFamily="2" charset="0"/>
              <a:cs typeface="MV Boli" panose="02000500030200090000" pitchFamily="2" charset="0"/>
            </a:endParaRPr>
          </a:p>
          <a:p>
            <a:pPr lvl="1"/>
            <a:r>
              <a:rPr lang="en-US" altLang="zh-CN" dirty="0">
                <a:latin typeface="MV Boli" panose="02000500030200090000" pitchFamily="2" charset="0"/>
                <a:cs typeface="MV Boli" panose="02000500030200090000" pitchFamily="2" charset="0"/>
              </a:rPr>
              <a:t>Transparency </a:t>
            </a:r>
            <a:r>
              <a:rPr lang="zh-CN" altLang="en-US" dirty="0">
                <a:latin typeface="MV Boli" panose="02000500030200090000" pitchFamily="2" charset="0"/>
                <a:cs typeface="MV Boli" panose="02000500030200090000" pitchFamily="2" charset="0"/>
              </a:rPr>
              <a:t>透明</a:t>
            </a:r>
            <a:endParaRPr lang="en-US" altLang="zh-CN" dirty="0">
              <a:latin typeface="MV Boli" panose="02000500030200090000" pitchFamily="2" charset="0"/>
              <a:cs typeface="MV Boli" panose="02000500030200090000" pitchFamily="2" charset="0"/>
            </a:endParaRPr>
          </a:p>
          <a:p>
            <a:pPr lvl="1"/>
            <a:r>
              <a:rPr lang="en-US" altLang="zh-CN" dirty="0">
                <a:latin typeface="MV Boli" panose="02000500030200090000" pitchFamily="2" charset="0"/>
                <a:cs typeface="MV Boli" panose="02000500030200090000" pitchFamily="2" charset="0"/>
              </a:rPr>
              <a:t>Inspection </a:t>
            </a:r>
            <a:r>
              <a:rPr lang="zh-CN" altLang="en-US" dirty="0">
                <a:latin typeface="MV Boli" panose="02000500030200090000" pitchFamily="2" charset="0"/>
                <a:cs typeface="MV Boli" panose="02000500030200090000" pitchFamily="2" charset="0"/>
              </a:rPr>
              <a:t>检验</a:t>
            </a:r>
            <a:endParaRPr lang="en-US" altLang="zh-CN" dirty="0">
              <a:latin typeface="MV Boli" panose="02000500030200090000" pitchFamily="2" charset="0"/>
              <a:cs typeface="MV Boli" panose="02000500030200090000" pitchFamily="2" charset="0"/>
            </a:endParaRPr>
          </a:p>
          <a:p>
            <a:pPr lvl="1"/>
            <a:r>
              <a:rPr lang="en-US" altLang="zh-CN" dirty="0">
                <a:latin typeface="MV Boli" panose="02000500030200090000" pitchFamily="2" charset="0"/>
                <a:cs typeface="MV Boli" panose="02000500030200090000" pitchFamily="2" charset="0"/>
              </a:rPr>
              <a:t>Adaptation </a:t>
            </a:r>
            <a:r>
              <a:rPr lang="zh-CN" altLang="en-US" dirty="0">
                <a:latin typeface="MV Boli" panose="02000500030200090000" pitchFamily="2" charset="0"/>
                <a:cs typeface="MV Boli" panose="02000500030200090000" pitchFamily="2" charset="0"/>
              </a:rPr>
              <a:t>适应</a:t>
            </a:r>
            <a:endParaRPr lang="en-US" dirty="0"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2236" y="2200659"/>
            <a:ext cx="4210298" cy="3485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96188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223079"/>
            <a:ext cx="10353761" cy="1326321"/>
          </a:xfrm>
        </p:spPr>
        <p:txBody>
          <a:bodyPr/>
          <a:lstStyle/>
          <a:p>
            <a:r>
              <a:rPr lang="en-US" altLang="zh-CN" dirty="0">
                <a:latin typeface="MV Boli" panose="02000500030200090000" pitchFamily="2" charset="0"/>
                <a:cs typeface="MV Boli" panose="02000500030200090000" pitchFamily="2" charset="0"/>
              </a:rPr>
              <a:t>Sprint</a:t>
            </a:r>
            <a:endParaRPr lang="en-US" dirty="0"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3795" y="1549400"/>
            <a:ext cx="10353762" cy="4800600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MV Boli" panose="02000500030200090000" pitchFamily="2" charset="0"/>
                <a:cs typeface="MV Boli" panose="02000500030200090000" pitchFamily="2" charset="0"/>
              </a:rPr>
              <a:t>Can a Sprint be terminated? Sprint</a:t>
            </a:r>
            <a:r>
              <a:rPr lang="zh-CN" altLang="en-US" dirty="0">
                <a:latin typeface="MV Boli" panose="02000500030200090000" pitchFamily="2" charset="0"/>
                <a:cs typeface="MV Boli" panose="02000500030200090000" pitchFamily="2" charset="0"/>
              </a:rPr>
              <a:t>可以被中止吗？</a:t>
            </a:r>
            <a:endParaRPr lang="en-US" altLang="zh-CN" dirty="0">
              <a:latin typeface="MV Boli" panose="02000500030200090000" pitchFamily="2" charset="0"/>
              <a:cs typeface="MV Boli" panose="02000500030200090000" pitchFamily="2" charset="0"/>
            </a:endParaRPr>
          </a:p>
          <a:p>
            <a:r>
              <a:rPr lang="en-US" altLang="zh-CN" dirty="0">
                <a:latin typeface="MV Boli" panose="02000500030200090000" pitchFamily="2" charset="0"/>
                <a:cs typeface="MV Boli" panose="02000500030200090000" pitchFamily="2" charset="0"/>
              </a:rPr>
              <a:t>Yes</a:t>
            </a:r>
          </a:p>
          <a:p>
            <a:pPr lvl="1"/>
            <a:r>
              <a:rPr lang="en-US" altLang="zh-CN" dirty="0">
                <a:latin typeface="MV Boli" panose="02000500030200090000" pitchFamily="2" charset="0"/>
                <a:cs typeface="MV Boli" panose="02000500030200090000" pitchFamily="2" charset="0"/>
              </a:rPr>
              <a:t>Product Owner can cancel the Sprint if business circumstances require</a:t>
            </a:r>
          </a:p>
          <a:p>
            <a:pPr lvl="1"/>
            <a:r>
              <a:rPr lang="zh-CN" altLang="en-US" dirty="0">
                <a:latin typeface="MV Boli" panose="02000500030200090000" pitchFamily="2" charset="0"/>
                <a:cs typeface="MV Boli" panose="02000500030200090000" pitchFamily="2" charset="0"/>
              </a:rPr>
              <a:t>出于业务需要， </a:t>
            </a:r>
            <a:r>
              <a:rPr lang="en-US" altLang="zh-CN" dirty="0">
                <a:latin typeface="MV Boli" panose="02000500030200090000" pitchFamily="2" charset="0"/>
                <a:cs typeface="MV Boli" panose="02000500030200090000" pitchFamily="2" charset="0"/>
              </a:rPr>
              <a:t>PO</a:t>
            </a:r>
            <a:r>
              <a:rPr lang="zh-CN" altLang="en-US" dirty="0">
                <a:latin typeface="MV Boli" panose="02000500030200090000" pitchFamily="2" charset="0"/>
                <a:cs typeface="MV Boli" panose="02000500030200090000" pitchFamily="2" charset="0"/>
              </a:rPr>
              <a:t>可以取消</a:t>
            </a:r>
            <a:r>
              <a:rPr lang="en-US" altLang="zh-CN" dirty="0">
                <a:latin typeface="MV Boli" panose="02000500030200090000" pitchFamily="2" charset="0"/>
                <a:cs typeface="MV Boli" panose="02000500030200090000" pitchFamily="2" charset="0"/>
              </a:rPr>
              <a:t>Sprint</a:t>
            </a:r>
          </a:p>
          <a:p>
            <a:pPr lvl="1"/>
            <a:r>
              <a:rPr lang="en-US" altLang="zh-CN" dirty="0">
                <a:latin typeface="MV Boli" panose="02000500030200090000" pitchFamily="2" charset="0"/>
                <a:cs typeface="MV Boli" panose="02000500030200090000" pitchFamily="2" charset="0"/>
              </a:rPr>
              <a:t>Team can discuss with Product Owner to see how to handle, if they are unable to accomplish anything</a:t>
            </a:r>
          </a:p>
          <a:p>
            <a:pPr lvl="1"/>
            <a:r>
              <a:rPr lang="zh-CN" altLang="en-US" dirty="0">
                <a:latin typeface="MV Boli" panose="02000500030200090000" pitchFamily="2" charset="0"/>
                <a:cs typeface="MV Boli" panose="02000500030200090000" pitchFamily="2" charset="0"/>
              </a:rPr>
              <a:t>如果无法完成任何东西，团队可以和</a:t>
            </a:r>
            <a:r>
              <a:rPr lang="en-US" altLang="zh-CN" dirty="0">
                <a:latin typeface="MV Boli" panose="02000500030200090000" pitchFamily="2" charset="0"/>
                <a:cs typeface="MV Boli" panose="02000500030200090000" pitchFamily="2" charset="0"/>
              </a:rPr>
              <a:t>PO</a:t>
            </a:r>
            <a:r>
              <a:rPr lang="zh-CN" altLang="en-US" dirty="0">
                <a:latin typeface="MV Boli" panose="02000500030200090000" pitchFamily="2" charset="0"/>
                <a:cs typeface="MV Boli" panose="02000500030200090000" pitchFamily="2" charset="0"/>
              </a:rPr>
              <a:t>协商</a:t>
            </a:r>
            <a:endParaRPr lang="en-US" altLang="zh-CN" dirty="0">
              <a:latin typeface="MV Boli" panose="02000500030200090000" pitchFamily="2" charset="0"/>
              <a:cs typeface="MV Boli" panose="02000500030200090000" pitchFamily="2" charset="0"/>
            </a:endParaRPr>
          </a:p>
          <a:p>
            <a:r>
              <a:rPr lang="en-US" altLang="zh-CN" dirty="0">
                <a:latin typeface="MV Boli" panose="02000500030200090000" pitchFamily="2" charset="0"/>
                <a:cs typeface="MV Boli" panose="02000500030200090000" pitchFamily="2" charset="0"/>
              </a:rPr>
              <a:t>Go back to Sprint planning – any undone work performed should be put back to Product Backlog</a:t>
            </a:r>
          </a:p>
          <a:p>
            <a:r>
              <a:rPr lang="zh-CN" altLang="en-US" dirty="0">
                <a:latin typeface="MV Boli" panose="02000500030200090000" pitchFamily="2" charset="0"/>
                <a:cs typeface="MV Boli" panose="02000500030200090000" pitchFamily="2" charset="0"/>
              </a:rPr>
              <a:t>重新做</a:t>
            </a:r>
            <a:r>
              <a:rPr lang="en-US" altLang="zh-CN" dirty="0">
                <a:latin typeface="MV Boli" panose="02000500030200090000" pitchFamily="2" charset="0"/>
                <a:cs typeface="MV Boli" panose="02000500030200090000" pitchFamily="2" charset="0"/>
              </a:rPr>
              <a:t>Sprint</a:t>
            </a:r>
            <a:r>
              <a:rPr lang="zh-CN" altLang="en-US" dirty="0">
                <a:latin typeface="MV Boli" panose="02000500030200090000" pitchFamily="2" charset="0"/>
                <a:cs typeface="MV Boli" panose="02000500030200090000" pitchFamily="2" charset="0"/>
              </a:rPr>
              <a:t>计划 </a:t>
            </a:r>
            <a:r>
              <a:rPr lang="en-US" altLang="zh-CN" dirty="0">
                <a:latin typeface="MV Boli" panose="02000500030200090000" pitchFamily="2" charset="0"/>
                <a:cs typeface="MV Boli" panose="02000500030200090000" pitchFamily="2" charset="0"/>
              </a:rPr>
              <a:t>– </a:t>
            </a:r>
            <a:r>
              <a:rPr lang="zh-CN" altLang="en-US" dirty="0">
                <a:latin typeface="MV Boli" panose="02000500030200090000" pitchFamily="2" charset="0"/>
                <a:cs typeface="MV Boli" panose="02000500030200090000" pitchFamily="2" charset="0"/>
              </a:rPr>
              <a:t>所有未完成的工作返回产品</a:t>
            </a:r>
            <a:r>
              <a:rPr lang="en-US" altLang="zh-CN" dirty="0">
                <a:latin typeface="MV Boli" panose="02000500030200090000" pitchFamily="2" charset="0"/>
                <a:cs typeface="MV Boli" panose="02000500030200090000" pitchFamily="2" charset="0"/>
              </a:rPr>
              <a:t>backlog</a:t>
            </a:r>
          </a:p>
          <a:p>
            <a:r>
              <a:rPr lang="en-US" altLang="zh-CN" dirty="0">
                <a:latin typeface="MV Boli" panose="02000500030200090000" pitchFamily="2" charset="0"/>
                <a:cs typeface="MV Boli" panose="02000500030200090000" pitchFamily="2" charset="0"/>
              </a:rPr>
              <a:t>Very rarely done</a:t>
            </a:r>
            <a:r>
              <a:rPr lang="zh-CN" altLang="en-US" dirty="0">
                <a:latin typeface="MV Boli" panose="02000500030200090000" pitchFamily="2" charset="0"/>
                <a:cs typeface="MV Boli" panose="02000500030200090000" pitchFamily="2" charset="0"/>
              </a:rPr>
              <a:t>！罕有发生</a:t>
            </a:r>
            <a:endParaRPr lang="en-US" altLang="zh-CN" dirty="0"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252882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MV Boli" panose="02000500030200090000" pitchFamily="2" charset="0"/>
                <a:cs typeface="MV Boli" panose="02000500030200090000" pitchFamily="2" charset="0"/>
              </a:rPr>
              <a:t>Before first sprint</a:t>
            </a:r>
            <a:endParaRPr lang="en-US" dirty="0"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3795" y="2096064"/>
            <a:ext cx="10353762" cy="4266636"/>
          </a:xfrm>
        </p:spPr>
        <p:txBody>
          <a:bodyPr>
            <a:noAutofit/>
          </a:bodyPr>
          <a:lstStyle/>
          <a:p>
            <a:r>
              <a:rPr lang="en-US" sz="2400" dirty="0">
                <a:latin typeface="MV Boli" panose="02000500030200090000" pitchFamily="2" charset="0"/>
                <a:cs typeface="MV Boli" panose="02000500030200090000" pitchFamily="2" charset="0"/>
              </a:rPr>
              <a:t>What is your team’s Working Agreement, also you may include your tools and process you will use. </a:t>
            </a:r>
            <a:r>
              <a:rPr lang="zh-CN" altLang="en-US" sz="2400" dirty="0">
                <a:latin typeface="MV Boli" panose="02000500030200090000" pitchFamily="2" charset="0"/>
                <a:cs typeface="MV Boli" panose="02000500030200090000" pitchFamily="2" charset="0"/>
              </a:rPr>
              <a:t>你的团队的工作约定协议是什么？讨论确定你们将使用的工具和工作流程</a:t>
            </a:r>
            <a:endParaRPr lang="en-US" altLang="zh-CN" sz="2400" dirty="0">
              <a:latin typeface="MV Boli" panose="02000500030200090000" pitchFamily="2" charset="0"/>
              <a:cs typeface="MV Boli" panose="02000500030200090000" pitchFamily="2" charset="0"/>
            </a:endParaRPr>
          </a:p>
          <a:p>
            <a:r>
              <a:rPr lang="en-US" sz="2400" dirty="0">
                <a:latin typeface="MV Boli" panose="02000500030200090000" pitchFamily="2" charset="0"/>
                <a:cs typeface="MV Boli" panose="02000500030200090000" pitchFamily="2" charset="0"/>
              </a:rPr>
              <a:t>Perform Backlog Refinement (Using </a:t>
            </a:r>
            <a:r>
              <a:rPr lang="en-US" sz="2400" dirty="0" err="1">
                <a:latin typeface="MV Boli" panose="02000500030200090000" pitchFamily="2" charset="0"/>
                <a:cs typeface="MV Boli" panose="02000500030200090000" pitchFamily="2" charset="0"/>
              </a:rPr>
              <a:t>DoR</a:t>
            </a:r>
            <a:r>
              <a:rPr lang="en-US" sz="2400" dirty="0">
                <a:latin typeface="MV Boli" panose="02000500030200090000" pitchFamily="2" charset="0"/>
                <a:cs typeface="MV Boli" panose="02000500030200090000" pitchFamily="2" charset="0"/>
              </a:rPr>
              <a:t>/ AC/ How to Demo) </a:t>
            </a:r>
            <a:r>
              <a:rPr lang="zh-CN" altLang="en-US" sz="2400" dirty="0">
                <a:latin typeface="MV Boli" panose="02000500030200090000" pitchFamily="2" charset="0"/>
                <a:cs typeface="MV Boli" panose="02000500030200090000" pitchFamily="2" charset="0"/>
              </a:rPr>
              <a:t>进行一次</a:t>
            </a:r>
            <a:r>
              <a:rPr lang="en-US" altLang="zh-CN" sz="2400" dirty="0">
                <a:latin typeface="MV Boli" panose="02000500030200090000" pitchFamily="2" charset="0"/>
                <a:cs typeface="MV Boli" panose="02000500030200090000" pitchFamily="2" charset="0"/>
              </a:rPr>
              <a:t>Backlog</a:t>
            </a:r>
            <a:r>
              <a:rPr lang="zh-CN" altLang="en-US" sz="2400" dirty="0">
                <a:latin typeface="MV Boli" panose="02000500030200090000" pitchFamily="2" charset="0"/>
                <a:cs typeface="MV Boli" panose="02000500030200090000" pitchFamily="2" charset="0"/>
              </a:rPr>
              <a:t>梳理 （使用</a:t>
            </a:r>
            <a:r>
              <a:rPr lang="en-US" altLang="zh-CN" sz="2400" dirty="0" err="1">
                <a:latin typeface="MV Boli" panose="02000500030200090000" pitchFamily="2" charset="0"/>
                <a:cs typeface="MV Boli" panose="02000500030200090000" pitchFamily="2" charset="0"/>
              </a:rPr>
              <a:t>DoR</a:t>
            </a:r>
            <a:r>
              <a:rPr lang="en-US" altLang="zh-CN" sz="2400" dirty="0">
                <a:latin typeface="MV Boli" panose="02000500030200090000" pitchFamily="2" charset="0"/>
                <a:cs typeface="MV Boli" panose="02000500030200090000" pitchFamily="2" charset="0"/>
              </a:rPr>
              <a:t>/ </a:t>
            </a:r>
            <a:r>
              <a:rPr lang="zh-CN" altLang="en-US" sz="2400" dirty="0">
                <a:latin typeface="MV Boli" panose="02000500030200090000" pitchFamily="2" charset="0"/>
                <a:cs typeface="MV Boli" panose="02000500030200090000" pitchFamily="2" charset="0"/>
              </a:rPr>
              <a:t>验收标准</a:t>
            </a:r>
            <a:r>
              <a:rPr lang="en-US" altLang="zh-CN" sz="2400" dirty="0">
                <a:latin typeface="MV Boli" panose="02000500030200090000" pitchFamily="2" charset="0"/>
                <a:cs typeface="MV Boli" panose="02000500030200090000" pitchFamily="2" charset="0"/>
              </a:rPr>
              <a:t>/ </a:t>
            </a:r>
            <a:r>
              <a:rPr lang="zh-CN" altLang="en-US" sz="2400" dirty="0">
                <a:latin typeface="MV Boli" panose="02000500030200090000" pitchFamily="2" charset="0"/>
                <a:cs typeface="MV Boli" panose="02000500030200090000" pitchFamily="2" charset="0"/>
              </a:rPr>
              <a:t>怎样演示）</a:t>
            </a:r>
            <a:endParaRPr lang="en-US" altLang="zh-CN" sz="2400" dirty="0">
              <a:latin typeface="MV Boli" panose="02000500030200090000" pitchFamily="2" charset="0"/>
              <a:cs typeface="MV Boli" panose="02000500030200090000" pitchFamily="2" charset="0"/>
            </a:endParaRPr>
          </a:p>
          <a:p>
            <a:r>
              <a:rPr lang="en-US" sz="2400" dirty="0">
                <a:latin typeface="MV Boli" panose="02000500030200090000" pitchFamily="2" charset="0"/>
                <a:cs typeface="MV Boli" panose="02000500030200090000" pitchFamily="2" charset="0"/>
              </a:rPr>
              <a:t>What is your Sprint’s DoD? </a:t>
            </a:r>
            <a:r>
              <a:rPr lang="zh-CN" altLang="en-US" sz="2400" dirty="0">
                <a:latin typeface="MV Boli" panose="02000500030200090000" pitchFamily="2" charset="0"/>
                <a:cs typeface="MV Boli" panose="02000500030200090000" pitchFamily="2" charset="0"/>
              </a:rPr>
              <a:t>你的</a:t>
            </a:r>
            <a:r>
              <a:rPr lang="en-US" altLang="zh-CN" sz="2400" dirty="0">
                <a:latin typeface="MV Boli" panose="02000500030200090000" pitchFamily="2" charset="0"/>
                <a:cs typeface="MV Boli" panose="02000500030200090000" pitchFamily="2" charset="0"/>
              </a:rPr>
              <a:t>Sprint</a:t>
            </a:r>
            <a:r>
              <a:rPr lang="zh-CN" altLang="en-US" sz="2400" dirty="0">
                <a:latin typeface="MV Boli" panose="02000500030200090000" pitchFamily="2" charset="0"/>
                <a:cs typeface="MV Boli" panose="02000500030200090000" pitchFamily="2" charset="0"/>
              </a:rPr>
              <a:t>完成的定义是什么</a:t>
            </a:r>
            <a:endParaRPr lang="en-US" sz="2400" dirty="0"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922957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165100"/>
            <a:ext cx="10353761" cy="1326321"/>
          </a:xfrm>
        </p:spPr>
        <p:txBody>
          <a:bodyPr/>
          <a:lstStyle/>
          <a:p>
            <a:r>
              <a:rPr lang="en-US" dirty="0">
                <a:latin typeface="MV Boli" panose="02000500030200090000" pitchFamily="2" charset="0"/>
                <a:cs typeface="MV Boli" panose="02000500030200090000" pitchFamily="2" charset="0"/>
              </a:rPr>
              <a:t>Sprint Planning meeting</a:t>
            </a:r>
          </a:p>
        </p:txBody>
      </p:sp>
      <p:pic>
        <p:nvPicPr>
          <p:cNvPr id="4" name="Content Placeholder 3" descr="Screen Clippi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18328" y="1666621"/>
            <a:ext cx="6944694" cy="3639058"/>
          </a:xfrm>
        </p:spPr>
      </p:pic>
      <p:sp>
        <p:nvSpPr>
          <p:cNvPr id="5" name="TextBox 4"/>
          <p:cNvSpPr txBox="1"/>
          <p:nvPr/>
        </p:nvSpPr>
        <p:spPr>
          <a:xfrm>
            <a:off x="2618328" y="5842000"/>
            <a:ext cx="65510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latin typeface="MV Boli" panose="02000500030200090000" pitchFamily="2" charset="0"/>
                <a:cs typeface="MV Boli" panose="02000500030200090000" pitchFamily="2" charset="0"/>
              </a:rPr>
              <a:t>Timebox</a:t>
            </a:r>
            <a:r>
              <a:rPr lang="en-US" dirty="0">
                <a:latin typeface="MV Boli" panose="02000500030200090000" pitchFamily="2" charset="0"/>
                <a:cs typeface="MV Boli" panose="02000500030200090000" pitchFamily="2" charset="0"/>
              </a:rPr>
              <a:t>: max 8 hours for 1 month Sprint,</a:t>
            </a:r>
          </a:p>
          <a:p>
            <a:pPr algn="ctr"/>
            <a:r>
              <a:rPr lang="zh-CN" altLang="en-US" dirty="0">
                <a:latin typeface="MV Boli" panose="02000500030200090000" pitchFamily="2" charset="0"/>
                <a:cs typeface="MV Boli" panose="02000500030200090000" pitchFamily="2" charset="0"/>
              </a:rPr>
              <a:t>时间盒： </a:t>
            </a:r>
            <a:r>
              <a:rPr lang="en-US" altLang="zh-CN" dirty="0">
                <a:latin typeface="MV Boli" panose="02000500030200090000" pitchFamily="2" charset="0"/>
                <a:cs typeface="MV Boli" panose="02000500030200090000" pitchFamily="2" charset="0"/>
              </a:rPr>
              <a:t>1</a:t>
            </a:r>
            <a:r>
              <a:rPr lang="zh-CN" altLang="en-US" dirty="0">
                <a:latin typeface="MV Boli" panose="02000500030200090000" pitchFamily="2" charset="0"/>
                <a:cs typeface="MV Boli" panose="02000500030200090000" pitchFamily="2" charset="0"/>
              </a:rPr>
              <a:t>个月的</a:t>
            </a:r>
            <a:r>
              <a:rPr lang="en-US" altLang="zh-CN" dirty="0">
                <a:latin typeface="MV Boli" panose="02000500030200090000" pitchFamily="2" charset="0"/>
                <a:cs typeface="MV Boli" panose="02000500030200090000" pitchFamily="2" charset="0"/>
              </a:rPr>
              <a:t>Sprint</a:t>
            </a:r>
            <a:r>
              <a:rPr lang="zh-CN" altLang="en-US" dirty="0">
                <a:latin typeface="MV Boli" panose="02000500030200090000" pitchFamily="2" charset="0"/>
                <a:cs typeface="MV Boli" panose="02000500030200090000" pitchFamily="2" charset="0"/>
              </a:rPr>
              <a:t>最长</a:t>
            </a:r>
            <a:r>
              <a:rPr lang="en-US" altLang="zh-CN" dirty="0">
                <a:latin typeface="MV Boli" panose="02000500030200090000" pitchFamily="2" charset="0"/>
                <a:cs typeface="MV Boli" panose="02000500030200090000" pitchFamily="2" charset="0"/>
              </a:rPr>
              <a:t>8</a:t>
            </a:r>
            <a:r>
              <a:rPr lang="zh-CN" altLang="en-US" dirty="0">
                <a:latin typeface="MV Boli" panose="02000500030200090000" pitchFamily="2" charset="0"/>
                <a:cs typeface="MV Boli" panose="02000500030200090000" pitchFamily="2" charset="0"/>
              </a:rPr>
              <a:t>小时</a:t>
            </a:r>
            <a:endParaRPr lang="en-US" dirty="0"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473016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MV Boli" panose="02000500030200090000" pitchFamily="2" charset="0"/>
                <a:cs typeface="MV Boli" panose="02000500030200090000" pitchFamily="2" charset="0"/>
              </a:rPr>
              <a:t>Sprint planning meeting</a:t>
            </a:r>
            <a:endParaRPr lang="en-US" dirty="0"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3794" y="1663700"/>
            <a:ext cx="10353762" cy="4927600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MV Boli" panose="02000500030200090000" pitchFamily="2" charset="0"/>
                <a:cs typeface="MV Boli" panose="02000500030200090000" pitchFamily="2" charset="0"/>
              </a:rPr>
              <a:t>Part I</a:t>
            </a:r>
          </a:p>
          <a:p>
            <a:pPr lvl="1"/>
            <a:r>
              <a:rPr lang="zh-CN" altLang="en-US" dirty="0">
                <a:latin typeface="MV Boli" panose="02000500030200090000" pitchFamily="2" charset="0"/>
                <a:cs typeface="MV Boli" panose="02000500030200090000" pitchFamily="2" charset="0"/>
              </a:rPr>
              <a:t>参与者： </a:t>
            </a:r>
            <a:r>
              <a:rPr lang="en-US" altLang="zh-CN" dirty="0">
                <a:latin typeface="MV Boli" panose="02000500030200090000" pitchFamily="2" charset="0"/>
                <a:cs typeface="MV Boli" panose="02000500030200090000" pitchFamily="2" charset="0"/>
              </a:rPr>
              <a:t>PO/ Development Team/SM</a:t>
            </a:r>
          </a:p>
          <a:p>
            <a:pPr lvl="1"/>
            <a:r>
              <a:rPr lang="zh-CN" altLang="en-US" dirty="0">
                <a:latin typeface="MV Boli" panose="02000500030200090000" pitchFamily="2" charset="0"/>
                <a:cs typeface="MV Boli" panose="02000500030200090000" pitchFamily="2" charset="0"/>
              </a:rPr>
              <a:t>输入：</a:t>
            </a:r>
            <a:r>
              <a:rPr lang="en-US" altLang="zh-CN" dirty="0">
                <a:latin typeface="MV Boli" panose="02000500030200090000" pitchFamily="2" charset="0"/>
                <a:cs typeface="MV Boli" panose="02000500030200090000" pitchFamily="2" charset="0"/>
              </a:rPr>
              <a:t>Healthy Product Backlog</a:t>
            </a:r>
          </a:p>
          <a:p>
            <a:pPr lvl="1"/>
            <a:r>
              <a:rPr lang="zh-CN" altLang="en-US" dirty="0">
                <a:latin typeface="MV Boli" panose="02000500030200090000" pitchFamily="2" charset="0"/>
                <a:cs typeface="MV Boli" panose="02000500030200090000" pitchFamily="2" charset="0"/>
              </a:rPr>
              <a:t>输入：</a:t>
            </a:r>
            <a:r>
              <a:rPr lang="en-US" altLang="zh-CN" dirty="0">
                <a:latin typeface="MV Boli" panose="02000500030200090000" pitchFamily="2" charset="0"/>
                <a:cs typeface="MV Boli" panose="02000500030200090000" pitchFamily="2" charset="0"/>
              </a:rPr>
              <a:t>Latest Increment </a:t>
            </a:r>
            <a:r>
              <a:rPr lang="zh-CN" altLang="en-US" dirty="0">
                <a:latin typeface="MV Boli" panose="02000500030200090000" pitchFamily="2" charset="0"/>
                <a:cs typeface="MV Boli" panose="02000500030200090000" pitchFamily="2" charset="0"/>
              </a:rPr>
              <a:t>最新的版本增量</a:t>
            </a:r>
            <a:endParaRPr lang="en-US" altLang="zh-CN" dirty="0">
              <a:latin typeface="MV Boli" panose="02000500030200090000" pitchFamily="2" charset="0"/>
              <a:cs typeface="MV Boli" panose="02000500030200090000" pitchFamily="2" charset="0"/>
            </a:endParaRPr>
          </a:p>
          <a:p>
            <a:pPr lvl="1"/>
            <a:r>
              <a:rPr lang="zh-CN" altLang="en-US" dirty="0">
                <a:latin typeface="MV Boli" panose="02000500030200090000" pitchFamily="2" charset="0"/>
                <a:cs typeface="MV Boli" panose="02000500030200090000" pitchFamily="2" charset="0"/>
              </a:rPr>
              <a:t>输入：</a:t>
            </a:r>
            <a:r>
              <a:rPr lang="en-US" altLang="zh-CN" dirty="0">
                <a:latin typeface="MV Boli" panose="02000500030200090000" pitchFamily="2" charset="0"/>
                <a:cs typeface="MV Boli" panose="02000500030200090000" pitchFamily="2" charset="0"/>
              </a:rPr>
              <a:t>Capacity/ Velocity of the Development Team of this Sprint</a:t>
            </a:r>
          </a:p>
          <a:p>
            <a:pPr lvl="1"/>
            <a:r>
              <a:rPr lang="zh-CN" altLang="en-US" dirty="0">
                <a:latin typeface="MV Boli" panose="02000500030200090000" pitchFamily="2" charset="0"/>
                <a:cs typeface="MV Boli" panose="02000500030200090000" pitchFamily="2" charset="0"/>
              </a:rPr>
              <a:t>输出：</a:t>
            </a:r>
            <a:r>
              <a:rPr lang="en-US" altLang="zh-CN" dirty="0">
                <a:latin typeface="MV Boli" panose="02000500030200090000" pitchFamily="2" charset="0"/>
                <a:cs typeface="MV Boli" panose="02000500030200090000" pitchFamily="2" charset="0"/>
              </a:rPr>
              <a:t>Selected Product Backlog Items representing the Sprint Goal </a:t>
            </a:r>
            <a:r>
              <a:rPr lang="zh-CN" altLang="en-US" dirty="0">
                <a:latin typeface="MV Boli" panose="02000500030200090000" pitchFamily="2" charset="0"/>
                <a:cs typeface="MV Boli" panose="02000500030200090000" pitchFamily="2" charset="0"/>
              </a:rPr>
              <a:t>代表这个</a:t>
            </a:r>
            <a:r>
              <a:rPr lang="en-US" altLang="zh-CN" dirty="0">
                <a:latin typeface="MV Boli" panose="02000500030200090000" pitchFamily="2" charset="0"/>
                <a:cs typeface="MV Boli" panose="02000500030200090000" pitchFamily="2" charset="0"/>
              </a:rPr>
              <a:t>Sprint</a:t>
            </a:r>
            <a:r>
              <a:rPr lang="zh-CN" altLang="en-US" dirty="0">
                <a:latin typeface="MV Boli" panose="02000500030200090000" pitchFamily="2" charset="0"/>
                <a:cs typeface="MV Boli" panose="02000500030200090000" pitchFamily="2" charset="0"/>
              </a:rPr>
              <a:t>目标所一起选择的产品</a:t>
            </a:r>
            <a:r>
              <a:rPr lang="en-US" altLang="zh-CN" dirty="0">
                <a:latin typeface="MV Boli" panose="02000500030200090000" pitchFamily="2" charset="0"/>
                <a:cs typeface="MV Boli" panose="02000500030200090000" pitchFamily="2" charset="0"/>
              </a:rPr>
              <a:t>Backlog</a:t>
            </a:r>
            <a:r>
              <a:rPr lang="zh-CN" altLang="en-US" dirty="0">
                <a:latin typeface="MV Boli" panose="02000500030200090000" pitchFamily="2" charset="0"/>
                <a:cs typeface="MV Boli" panose="02000500030200090000" pitchFamily="2" charset="0"/>
              </a:rPr>
              <a:t>项</a:t>
            </a:r>
            <a:endParaRPr lang="en-US" altLang="zh-CN" dirty="0">
              <a:latin typeface="MV Boli" panose="02000500030200090000" pitchFamily="2" charset="0"/>
              <a:cs typeface="MV Boli" panose="02000500030200090000" pitchFamily="2" charset="0"/>
            </a:endParaRPr>
          </a:p>
          <a:p>
            <a:r>
              <a:rPr lang="en-US" altLang="zh-CN" dirty="0">
                <a:latin typeface="MV Boli" panose="02000500030200090000" pitchFamily="2" charset="0"/>
                <a:cs typeface="MV Boli" panose="02000500030200090000" pitchFamily="2" charset="0"/>
              </a:rPr>
              <a:t>Part II</a:t>
            </a:r>
          </a:p>
          <a:p>
            <a:pPr lvl="1"/>
            <a:r>
              <a:rPr lang="zh-CN" altLang="en-US" dirty="0">
                <a:latin typeface="MV Boli" panose="02000500030200090000" pitchFamily="2" charset="0"/>
                <a:cs typeface="MV Boli" panose="02000500030200090000" pitchFamily="2" charset="0"/>
              </a:rPr>
              <a:t>参与者：</a:t>
            </a:r>
            <a:r>
              <a:rPr lang="en-US" altLang="zh-CN" dirty="0">
                <a:latin typeface="MV Boli" panose="02000500030200090000" pitchFamily="2" charset="0"/>
                <a:cs typeface="MV Boli" panose="02000500030200090000" pitchFamily="2" charset="0"/>
              </a:rPr>
              <a:t>Development Team/ PO / SM</a:t>
            </a:r>
          </a:p>
          <a:p>
            <a:pPr lvl="1"/>
            <a:r>
              <a:rPr lang="zh-CN" altLang="en-US" dirty="0">
                <a:latin typeface="MV Boli" panose="02000500030200090000" pitchFamily="2" charset="0"/>
                <a:cs typeface="MV Boli" panose="02000500030200090000" pitchFamily="2" charset="0"/>
              </a:rPr>
              <a:t>输出： </a:t>
            </a:r>
            <a:r>
              <a:rPr lang="en-US" altLang="zh-CN" dirty="0">
                <a:latin typeface="MV Boli" panose="02000500030200090000" pitchFamily="2" charset="0"/>
                <a:cs typeface="MV Boli" panose="02000500030200090000" pitchFamily="2" charset="0"/>
              </a:rPr>
              <a:t>Plan on how to meet the Sprint Goal (Sprint Backlog) </a:t>
            </a:r>
            <a:r>
              <a:rPr lang="zh-CN" altLang="en-US" dirty="0">
                <a:latin typeface="MV Boli" panose="02000500030200090000" pitchFamily="2" charset="0"/>
                <a:cs typeface="MV Boli" panose="02000500030200090000" pitchFamily="2" charset="0"/>
              </a:rPr>
              <a:t>如何实现</a:t>
            </a:r>
            <a:r>
              <a:rPr lang="en-US" altLang="zh-CN" dirty="0">
                <a:latin typeface="MV Boli" panose="02000500030200090000" pitchFamily="2" charset="0"/>
                <a:cs typeface="MV Boli" panose="02000500030200090000" pitchFamily="2" charset="0"/>
              </a:rPr>
              <a:t>Sprint</a:t>
            </a:r>
            <a:r>
              <a:rPr lang="zh-CN" altLang="en-US" dirty="0">
                <a:latin typeface="MV Boli" panose="02000500030200090000" pitchFamily="2" charset="0"/>
                <a:cs typeface="MV Boli" panose="02000500030200090000" pitchFamily="2" charset="0"/>
              </a:rPr>
              <a:t>目标的工作计划</a:t>
            </a:r>
            <a:endParaRPr lang="en-US" altLang="zh-CN" dirty="0">
              <a:latin typeface="MV Boli" panose="02000500030200090000" pitchFamily="2" charset="0"/>
              <a:cs typeface="MV Boli" panose="02000500030200090000" pitchFamily="2" charset="0"/>
            </a:endParaRPr>
          </a:p>
          <a:p>
            <a:pPr lvl="1"/>
            <a:r>
              <a:rPr lang="zh-CN" altLang="en-US" dirty="0">
                <a:latin typeface="MV Boli" panose="02000500030200090000" pitchFamily="2" charset="0"/>
                <a:cs typeface="MV Boli" panose="02000500030200090000" pitchFamily="2" charset="0"/>
              </a:rPr>
              <a:t>输出： </a:t>
            </a:r>
            <a:r>
              <a:rPr lang="en-US" altLang="zh-CN" dirty="0">
                <a:latin typeface="MV Boli" panose="02000500030200090000" pitchFamily="2" charset="0"/>
                <a:cs typeface="MV Boli" panose="02000500030200090000" pitchFamily="2" charset="0"/>
              </a:rPr>
              <a:t>Mutual agreement on the Sprint Goal </a:t>
            </a:r>
            <a:r>
              <a:rPr lang="zh-CN" altLang="en-US" dirty="0">
                <a:latin typeface="MV Boli" panose="02000500030200090000" pitchFamily="2" charset="0"/>
                <a:cs typeface="MV Boli" panose="02000500030200090000" pitchFamily="2" charset="0"/>
              </a:rPr>
              <a:t>大家对</a:t>
            </a:r>
            <a:r>
              <a:rPr lang="en-US" altLang="zh-CN" dirty="0">
                <a:latin typeface="MV Boli" panose="02000500030200090000" pitchFamily="2" charset="0"/>
                <a:cs typeface="MV Boli" panose="02000500030200090000" pitchFamily="2" charset="0"/>
              </a:rPr>
              <a:t>Sprint</a:t>
            </a:r>
            <a:r>
              <a:rPr lang="zh-CN" altLang="en-US" dirty="0">
                <a:latin typeface="MV Boli" panose="02000500030200090000" pitchFamily="2" charset="0"/>
                <a:cs typeface="MV Boli" panose="02000500030200090000" pitchFamily="2" charset="0"/>
              </a:rPr>
              <a:t>目标形成共识</a:t>
            </a:r>
            <a:endParaRPr lang="en-US" dirty="0"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173126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MV Boli" panose="02000500030200090000" pitchFamily="2" charset="0"/>
                <a:cs typeface="MV Boli" panose="02000500030200090000" pitchFamily="2" charset="0"/>
              </a:rPr>
              <a:t>Sprint planning meeting</a:t>
            </a:r>
            <a:endParaRPr lang="en-US" dirty="0"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3795" y="2096064"/>
            <a:ext cx="4877405" cy="3695136"/>
          </a:xfrm>
        </p:spPr>
        <p:txBody>
          <a:bodyPr/>
          <a:lstStyle/>
          <a:p>
            <a:r>
              <a:rPr lang="en-US" altLang="zh-CN" dirty="0">
                <a:latin typeface="MV Boli" panose="02000500030200090000" pitchFamily="2" charset="0"/>
                <a:cs typeface="MV Boli" panose="02000500030200090000" pitchFamily="2" charset="0"/>
              </a:rPr>
              <a:t>What Gets Done</a:t>
            </a:r>
          </a:p>
          <a:p>
            <a:pPr marL="457200" indent="-457200">
              <a:buAutoNum type="arabicPeriod"/>
            </a:pPr>
            <a:r>
              <a:rPr lang="en-US" altLang="zh-CN" dirty="0">
                <a:latin typeface="MV Boli" panose="02000500030200090000" pitchFamily="2" charset="0"/>
                <a:cs typeface="MV Boli" panose="02000500030200090000" pitchFamily="2" charset="0"/>
              </a:rPr>
              <a:t>Sprint goals are created</a:t>
            </a:r>
          </a:p>
          <a:p>
            <a:pPr marL="457200" indent="-457200">
              <a:buAutoNum type="arabicPeriod"/>
            </a:pPr>
            <a:r>
              <a:rPr lang="en-US" altLang="zh-CN" dirty="0">
                <a:latin typeface="MV Boli" panose="02000500030200090000" pitchFamily="2" charset="0"/>
                <a:cs typeface="MV Boli" panose="02000500030200090000" pitchFamily="2" charset="0"/>
              </a:rPr>
              <a:t>The Sprint Backlog is created</a:t>
            </a:r>
          </a:p>
          <a:p>
            <a:pPr marL="457200" indent="-457200">
              <a:buAutoNum type="arabicPeriod"/>
            </a:pPr>
            <a:r>
              <a:rPr lang="en-US" altLang="zh-CN" dirty="0">
                <a:latin typeface="MV Boli" panose="02000500030200090000" pitchFamily="2" charset="0"/>
                <a:cs typeface="MV Boli" panose="02000500030200090000" pitchFamily="2" charset="0"/>
              </a:rPr>
              <a:t>A Burndown chart is initialized</a:t>
            </a:r>
          </a:p>
        </p:txBody>
      </p:sp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1200" y="1935921"/>
            <a:ext cx="4965700" cy="3682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34763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MV Boli" panose="02000500030200090000" pitchFamily="2" charset="0"/>
                <a:cs typeface="MV Boli" panose="02000500030200090000" pitchFamily="2" charset="0"/>
              </a:rPr>
              <a:t>Daily Scrum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3794" y="2096064"/>
            <a:ext cx="10605105" cy="3695136"/>
          </a:xfrm>
        </p:spPr>
        <p:txBody>
          <a:bodyPr>
            <a:normAutofit lnSpcReduction="10000"/>
          </a:bodyPr>
          <a:lstStyle/>
          <a:p>
            <a:r>
              <a:rPr lang="en-US" dirty="0">
                <a:latin typeface="MV Boli" panose="02000500030200090000" pitchFamily="2" charset="0"/>
                <a:cs typeface="MV Boli" panose="02000500030200090000" pitchFamily="2" charset="0"/>
              </a:rPr>
              <a:t>Team focuses together once per day</a:t>
            </a:r>
          </a:p>
          <a:p>
            <a:r>
              <a:rPr lang="en-US" dirty="0">
                <a:latin typeface="MV Boli" panose="02000500030200090000" pitchFamily="2" charset="0"/>
                <a:cs typeface="MV Boli" panose="02000500030200090000" pitchFamily="2" charset="0"/>
              </a:rPr>
              <a:t>Ideally in the morning, to set direction for the day</a:t>
            </a:r>
          </a:p>
          <a:p>
            <a:r>
              <a:rPr lang="en-US" dirty="0">
                <a:latin typeface="MV Boli" panose="02000500030200090000" pitchFamily="2" charset="0"/>
                <a:cs typeface="MV Boli" panose="02000500030200090000" pitchFamily="2" charset="0"/>
              </a:rPr>
              <a:t>Same time each day</a:t>
            </a:r>
          </a:p>
          <a:p>
            <a:r>
              <a:rPr lang="en-US" dirty="0">
                <a:latin typeface="MV Boli" panose="02000500030200090000" pitchFamily="2" charset="0"/>
                <a:cs typeface="MV Boli" panose="02000500030200090000" pitchFamily="2" charset="0"/>
              </a:rPr>
              <a:t>Ideally, same place each day</a:t>
            </a:r>
          </a:p>
          <a:p>
            <a:r>
              <a:rPr lang="en-US" dirty="0">
                <a:latin typeface="MV Boli" panose="02000500030200090000" pitchFamily="2" charset="0"/>
                <a:cs typeface="MV Boli" panose="02000500030200090000" pitchFamily="2" charset="0"/>
              </a:rPr>
              <a:t>Time boxed, typically 15 minutes</a:t>
            </a:r>
          </a:p>
          <a:p>
            <a:r>
              <a:rPr lang="en-US" altLang="zh-CN" dirty="0">
                <a:latin typeface="MV Boli" panose="02000500030200090000" pitchFamily="2" charset="0"/>
                <a:cs typeface="MV Boli" panose="02000500030200090000" pitchFamily="2" charset="0"/>
              </a:rPr>
              <a:t>Participants</a:t>
            </a:r>
            <a:r>
              <a:rPr lang="zh-CN" altLang="en-US" dirty="0">
                <a:latin typeface="MV Boli" panose="02000500030200090000" pitchFamily="2" charset="0"/>
                <a:cs typeface="MV Boli" panose="02000500030200090000" pitchFamily="2" charset="0"/>
              </a:rPr>
              <a:t>：</a:t>
            </a:r>
            <a:r>
              <a:rPr lang="en-US" dirty="0">
                <a:latin typeface="MV Boli" panose="02000500030200090000" pitchFamily="2" charset="0"/>
                <a:cs typeface="MV Boli" panose="02000500030200090000" pitchFamily="2" charset="0"/>
              </a:rPr>
              <a:t>Development Team, SM, PO (only “Pig”)</a:t>
            </a:r>
          </a:p>
          <a:p>
            <a:r>
              <a:rPr lang="en-US" altLang="zh-CN" dirty="0">
                <a:latin typeface="MV Boli" panose="02000500030200090000" pitchFamily="2" charset="0"/>
                <a:cs typeface="MV Boli" panose="02000500030200090000" pitchFamily="2" charset="0"/>
              </a:rPr>
              <a:t>Standing up rule helps the time box rule</a:t>
            </a:r>
          </a:p>
          <a:p>
            <a:r>
              <a:rPr lang="en-US" dirty="0">
                <a:latin typeface="MV Boli" panose="02000500030200090000" pitchFamily="2" charset="0"/>
                <a:cs typeface="MV Boli" panose="02000500030200090000" pitchFamily="2" charset="0"/>
              </a:rPr>
              <a:t>Scrum Master facilitates</a:t>
            </a:r>
          </a:p>
        </p:txBody>
      </p:sp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113517">
            <a:off x="7943475" y="1182491"/>
            <a:ext cx="3639058" cy="2810267"/>
          </a:xfrm>
          <a:prstGeom prst="rect">
            <a:avLst/>
          </a:prstGeom>
        </p:spPr>
      </p:pic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3888" y="4658942"/>
            <a:ext cx="2524477" cy="1705213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 rot="20963554">
            <a:off x="355600" y="419832"/>
            <a:ext cx="2794000" cy="144780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MV Boli" panose="02000500030200090000" pitchFamily="2" charset="0"/>
                <a:cs typeface="MV Boli" panose="02000500030200090000" pitchFamily="2" charset="0"/>
              </a:rPr>
              <a:t>This actually avoids other meetings.</a:t>
            </a:r>
          </a:p>
          <a:p>
            <a:pPr algn="ctr"/>
            <a:r>
              <a:rPr lang="en-US" dirty="0">
                <a:latin typeface="MV Boli" panose="02000500030200090000" pitchFamily="2" charset="0"/>
                <a:cs typeface="MV Boli" panose="02000500030200090000" pitchFamily="2" charset="0"/>
              </a:rPr>
              <a:t>Really!</a:t>
            </a:r>
          </a:p>
        </p:txBody>
      </p:sp>
    </p:spTree>
    <p:extLst>
      <p:ext uri="{BB962C8B-B14F-4D97-AF65-F5344CB8AC3E}">
        <p14:creationId xmlns:p14="http://schemas.microsoft.com/office/powerpoint/2010/main" val="195991453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MV Boli" panose="02000500030200090000" pitchFamily="2" charset="0"/>
                <a:cs typeface="MV Boli" panose="02000500030200090000" pitchFamily="2" charset="0"/>
              </a:rPr>
              <a:t>The daily scrum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MV Boli" panose="02000500030200090000" pitchFamily="2" charset="0"/>
                <a:cs typeface="MV Boli" panose="02000500030200090000" pitchFamily="2" charset="0"/>
              </a:rPr>
              <a:t>Each Team member answers</a:t>
            </a:r>
          </a:p>
          <a:p>
            <a:pPr marL="457200" indent="-457200">
              <a:buAutoNum type="arabicPeriod"/>
            </a:pPr>
            <a:r>
              <a:rPr lang="en-US" dirty="0">
                <a:latin typeface="MV Boli" panose="02000500030200090000" pitchFamily="2" charset="0"/>
                <a:cs typeface="MV Boli" panose="02000500030200090000" pitchFamily="2" charset="0"/>
              </a:rPr>
              <a:t>What did you do yesterday?</a:t>
            </a:r>
          </a:p>
          <a:p>
            <a:pPr marL="457200" indent="-457200">
              <a:buAutoNum type="arabicPeriod"/>
            </a:pPr>
            <a:r>
              <a:rPr lang="en-US" dirty="0">
                <a:latin typeface="MV Boli" panose="02000500030200090000" pitchFamily="2" charset="0"/>
                <a:cs typeface="MV Boli" panose="02000500030200090000" pitchFamily="2" charset="0"/>
              </a:rPr>
              <a:t>What will you do today?</a:t>
            </a:r>
          </a:p>
          <a:p>
            <a:pPr marL="457200" indent="-457200">
              <a:buAutoNum type="arabicPeriod"/>
            </a:pPr>
            <a:r>
              <a:rPr lang="en-US" dirty="0">
                <a:latin typeface="MV Boli" panose="02000500030200090000" pitchFamily="2" charset="0"/>
                <a:cs typeface="MV Boli" panose="02000500030200090000" pitchFamily="2" charset="0"/>
              </a:rPr>
              <a:t>What impediments are in your way?</a:t>
            </a:r>
          </a:p>
        </p:txBody>
      </p:sp>
      <p:sp>
        <p:nvSpPr>
          <p:cNvPr id="4" name="Rectangle 3"/>
          <p:cNvSpPr/>
          <p:nvPr/>
        </p:nvSpPr>
        <p:spPr>
          <a:xfrm rot="570332">
            <a:off x="7411777" y="2175483"/>
            <a:ext cx="3073400" cy="20701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MV Boli" panose="02000500030200090000" pitchFamily="2" charset="0"/>
                <a:cs typeface="MV Boli" panose="02000500030200090000" pitchFamily="2" charset="0"/>
              </a:rPr>
              <a:t>It is common to update the Sprint Backlog and Sprint Burndown chart at the Daily Standup</a:t>
            </a:r>
          </a:p>
        </p:txBody>
      </p:sp>
      <p:sp>
        <p:nvSpPr>
          <p:cNvPr id="5" name="Horizontal Scroll 4"/>
          <p:cNvSpPr/>
          <p:nvPr/>
        </p:nvSpPr>
        <p:spPr>
          <a:xfrm rot="21106526">
            <a:off x="1053550" y="4051192"/>
            <a:ext cx="6032500" cy="2387600"/>
          </a:xfrm>
          <a:prstGeom prst="horizontalScroll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MV Boli" panose="02000500030200090000" pitchFamily="2" charset="0"/>
                <a:cs typeface="MV Boli" panose="02000500030200090000" pitchFamily="2" charset="0"/>
              </a:rPr>
              <a:t>This is </a:t>
            </a:r>
            <a:r>
              <a:rPr lang="en-US" b="1" dirty="0">
                <a:solidFill>
                  <a:srgbClr val="FF0000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NOT</a:t>
            </a:r>
            <a:r>
              <a:rPr lang="en-US" dirty="0">
                <a:latin typeface="MV Boli" panose="02000500030200090000" pitchFamily="2" charset="0"/>
                <a:cs typeface="MV Boli" panose="02000500030200090000" pitchFamily="2" charset="0"/>
              </a:rPr>
              <a:t> status for the Scrum Master, it is broadcast in front of peers for self-management</a:t>
            </a:r>
          </a:p>
          <a:p>
            <a:pPr algn="ctr"/>
            <a:r>
              <a:rPr lang="zh-CN" altLang="en-US" b="1" dirty="0">
                <a:solidFill>
                  <a:srgbClr val="FF0000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不是</a:t>
            </a:r>
            <a:r>
              <a:rPr lang="zh-CN" altLang="en-US" dirty="0">
                <a:latin typeface="MV Boli" panose="02000500030200090000" pitchFamily="2" charset="0"/>
                <a:cs typeface="MV Boli" panose="02000500030200090000" pitchFamily="2" charset="0"/>
              </a:rPr>
              <a:t>向</a:t>
            </a:r>
            <a:r>
              <a:rPr lang="en-US" altLang="zh-CN" dirty="0">
                <a:latin typeface="MV Boli" panose="02000500030200090000" pitchFamily="2" charset="0"/>
                <a:cs typeface="MV Boli" panose="02000500030200090000" pitchFamily="2" charset="0"/>
              </a:rPr>
              <a:t>Scrum Master</a:t>
            </a:r>
            <a:r>
              <a:rPr lang="zh-CN" altLang="en-US" dirty="0">
                <a:latin typeface="MV Boli" panose="02000500030200090000" pitchFamily="2" charset="0"/>
                <a:cs typeface="MV Boli" panose="02000500030200090000" pitchFamily="2" charset="0"/>
              </a:rPr>
              <a:t>汇报状态，而是向所有组员的广播，属于自管理的一部分</a:t>
            </a:r>
            <a:endParaRPr lang="en-US" dirty="0"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33819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MV Boli" panose="02000500030200090000" pitchFamily="2" charset="0"/>
                <a:cs typeface="MV Boli" panose="02000500030200090000" pitchFamily="2" charset="0"/>
              </a:rPr>
              <a:t>Keeping it fun an interesting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MV Boli" panose="02000500030200090000" pitchFamily="2" charset="0"/>
                <a:cs typeface="MV Boli" panose="02000500030200090000" pitchFamily="2" charset="0"/>
              </a:rPr>
              <a:t>Last person to arrive starts the meeting</a:t>
            </a:r>
          </a:p>
          <a:p>
            <a:r>
              <a:rPr lang="en-US" dirty="0">
                <a:latin typeface="MV Boli" panose="02000500030200090000" pitchFamily="2" charset="0"/>
                <a:cs typeface="MV Boli" panose="02000500030200090000" pitchFamily="2" charset="0"/>
              </a:rPr>
              <a:t>Bring food</a:t>
            </a:r>
          </a:p>
          <a:p>
            <a:r>
              <a:rPr lang="en-US" dirty="0">
                <a:latin typeface="MV Boli" panose="02000500030200090000" pitchFamily="2" charset="0"/>
                <a:cs typeface="MV Boli" panose="02000500030200090000" pitchFamily="2" charset="0"/>
              </a:rPr>
              <a:t>Changing up the order</a:t>
            </a:r>
          </a:p>
          <a:p>
            <a:pPr lvl="1"/>
            <a:r>
              <a:rPr lang="en-US" dirty="0">
                <a:latin typeface="MV Boli" panose="02000500030200090000" pitchFamily="2" charset="0"/>
                <a:cs typeface="MV Boli" panose="02000500030200090000" pitchFamily="2" charset="0"/>
              </a:rPr>
              <a:t>Draw cards</a:t>
            </a:r>
          </a:p>
          <a:p>
            <a:pPr lvl="1"/>
            <a:r>
              <a:rPr lang="en-US" dirty="0">
                <a:latin typeface="MV Boli" panose="02000500030200090000" pitchFamily="2" charset="0"/>
                <a:cs typeface="MV Boli" panose="02000500030200090000" pitchFamily="2" charset="0"/>
              </a:rPr>
              <a:t>Round robin</a:t>
            </a:r>
          </a:p>
          <a:p>
            <a:pPr lvl="1"/>
            <a:r>
              <a:rPr lang="en-US" dirty="0">
                <a:latin typeface="MV Boli" panose="02000500030200090000" pitchFamily="2" charset="0"/>
                <a:cs typeface="MV Boli" panose="02000500030200090000" pitchFamily="2" charset="0"/>
              </a:rPr>
              <a:t>Pass the token</a:t>
            </a:r>
          </a:p>
        </p:txBody>
      </p:sp>
    </p:spTree>
    <p:extLst>
      <p:ext uri="{BB962C8B-B14F-4D97-AF65-F5344CB8AC3E}">
        <p14:creationId xmlns:p14="http://schemas.microsoft.com/office/powerpoint/2010/main" val="360893654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MV Boli" panose="02000500030200090000" pitchFamily="2" charset="0"/>
                <a:cs typeface="MV Boli" panose="02000500030200090000" pitchFamily="2" charset="0"/>
              </a:rPr>
              <a:t>Daily standup smells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93495" y="1935921"/>
            <a:ext cx="4242405" cy="3695136"/>
          </a:xfrm>
        </p:spPr>
        <p:txBody>
          <a:bodyPr>
            <a:normAutofit lnSpcReduction="10000"/>
          </a:bodyPr>
          <a:lstStyle/>
          <a:p>
            <a:r>
              <a:rPr lang="en-US" dirty="0">
                <a:latin typeface="MV Boli" panose="02000500030200090000" pitchFamily="2" charset="0"/>
                <a:cs typeface="MV Boli" panose="02000500030200090000" pitchFamily="2" charset="0"/>
              </a:rPr>
              <a:t>Starting late</a:t>
            </a:r>
          </a:p>
          <a:p>
            <a:r>
              <a:rPr lang="en-US" dirty="0">
                <a:latin typeface="MV Boli" panose="02000500030200090000" pitchFamily="2" charset="0"/>
                <a:cs typeface="MV Boli" panose="02000500030200090000" pitchFamily="2" charset="0"/>
              </a:rPr>
              <a:t>Missing pigs</a:t>
            </a:r>
          </a:p>
          <a:p>
            <a:r>
              <a:rPr lang="en-US" dirty="0">
                <a:latin typeface="MV Boli" panose="02000500030200090000" pitchFamily="2" charset="0"/>
                <a:cs typeface="MV Boli" panose="02000500030200090000" pitchFamily="2" charset="0"/>
              </a:rPr>
              <a:t>The meeting overlord</a:t>
            </a:r>
          </a:p>
          <a:p>
            <a:r>
              <a:rPr lang="en-US" dirty="0">
                <a:latin typeface="MV Boli" panose="02000500030200090000" pitchFamily="2" charset="0"/>
                <a:cs typeface="MV Boli" panose="02000500030200090000" pitchFamily="2" charset="0"/>
              </a:rPr>
              <a:t>Squawking chickens</a:t>
            </a:r>
          </a:p>
          <a:p>
            <a:r>
              <a:rPr lang="en-US" dirty="0">
                <a:latin typeface="MV Boli" panose="02000500030200090000" pitchFamily="2" charset="0"/>
                <a:cs typeface="MV Boli" panose="02000500030200090000" pitchFamily="2" charset="0"/>
              </a:rPr>
              <a:t>Gloom and doom</a:t>
            </a:r>
          </a:p>
          <a:p>
            <a:r>
              <a:rPr lang="en-US" dirty="0">
                <a:latin typeface="MV Boli" panose="02000500030200090000" pitchFamily="2" charset="0"/>
                <a:cs typeface="MV Boli" panose="02000500030200090000" pitchFamily="2" charset="0"/>
              </a:rPr>
              <a:t>Impediments aren’t raised</a:t>
            </a:r>
          </a:p>
          <a:p>
            <a:r>
              <a:rPr lang="en-US" dirty="0">
                <a:latin typeface="MV Boli" panose="02000500030200090000" pitchFamily="2" charset="0"/>
                <a:cs typeface="MV Boli" panose="02000500030200090000" pitchFamily="2" charset="0"/>
              </a:rPr>
              <a:t>Impediments aren’t resolved</a:t>
            </a:r>
          </a:p>
          <a:p>
            <a:r>
              <a:rPr lang="en-US" dirty="0">
                <a:latin typeface="MV Boli" panose="02000500030200090000" pitchFamily="2" charset="0"/>
                <a:cs typeface="MV Boli" panose="02000500030200090000" pitchFamily="2" charset="0"/>
              </a:rPr>
              <a:t>The story teller</a:t>
            </a:r>
          </a:p>
        </p:txBody>
      </p:sp>
    </p:spTree>
    <p:extLst>
      <p:ext uri="{BB962C8B-B14F-4D97-AF65-F5344CB8AC3E}">
        <p14:creationId xmlns:p14="http://schemas.microsoft.com/office/powerpoint/2010/main" val="121207584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500" y="400879"/>
            <a:ext cx="6057900" cy="1326321"/>
          </a:xfrm>
        </p:spPr>
        <p:txBody>
          <a:bodyPr/>
          <a:lstStyle/>
          <a:p>
            <a:r>
              <a:rPr lang="en-US" altLang="zh-CN" dirty="0">
                <a:latin typeface="MV Boli" panose="02000500030200090000" pitchFamily="2" charset="0"/>
                <a:cs typeface="MV Boli" panose="02000500030200090000" pitchFamily="2" charset="0"/>
              </a:rPr>
              <a:t>Sprint review</a:t>
            </a:r>
            <a:endParaRPr lang="en-US" dirty="0"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1727200"/>
            <a:ext cx="10696057" cy="4813300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MV Boli" panose="02000500030200090000" pitchFamily="2" charset="0"/>
                <a:cs typeface="MV Boli" panose="02000500030200090000" pitchFamily="2" charset="0"/>
              </a:rPr>
              <a:t>Inspect &amp; adapt on the Product and Product Backlog</a:t>
            </a:r>
          </a:p>
          <a:p>
            <a:r>
              <a:rPr lang="en-US" dirty="0">
                <a:latin typeface="MV Boli" panose="02000500030200090000" pitchFamily="2" charset="0"/>
                <a:cs typeface="MV Boli" panose="02000500030200090000" pitchFamily="2" charset="0"/>
              </a:rPr>
              <a:t>Team presents what it accomplished during the sprint</a:t>
            </a:r>
          </a:p>
          <a:p>
            <a:r>
              <a:rPr lang="en-US" dirty="0">
                <a:latin typeface="MV Boli" panose="02000500030200090000" pitchFamily="2" charset="0"/>
                <a:cs typeface="MV Boli" panose="02000500030200090000" pitchFamily="2" charset="0"/>
              </a:rPr>
              <a:t>Product Owner accept “Done” work and rejected “un-done” work</a:t>
            </a:r>
          </a:p>
          <a:p>
            <a:r>
              <a:rPr lang="en-US" dirty="0">
                <a:latin typeface="MV Boli" panose="02000500030200090000" pitchFamily="2" charset="0"/>
                <a:cs typeface="MV Boli" panose="02000500030200090000" pitchFamily="2" charset="0"/>
              </a:rPr>
              <a:t>Typically takes the form of a demo of new features or underlying architecture</a:t>
            </a:r>
          </a:p>
          <a:p>
            <a:r>
              <a:rPr lang="en-US" dirty="0">
                <a:latin typeface="MV Boli" panose="02000500030200090000" pitchFamily="2" charset="0"/>
                <a:cs typeface="MV Boli" panose="02000500030200090000" pitchFamily="2" charset="0"/>
              </a:rPr>
              <a:t>Informal</a:t>
            </a:r>
          </a:p>
          <a:p>
            <a:pPr lvl="1"/>
            <a:r>
              <a:rPr lang="en-US" dirty="0">
                <a:latin typeface="MV Boli" panose="02000500030200090000" pitchFamily="2" charset="0"/>
                <a:cs typeface="MV Boli" panose="02000500030200090000" pitchFamily="2" charset="0"/>
              </a:rPr>
              <a:t>4 hours max time-box for 1 month Sprint</a:t>
            </a:r>
          </a:p>
          <a:p>
            <a:pPr lvl="1"/>
            <a:r>
              <a:rPr lang="en-US" dirty="0">
                <a:latin typeface="MV Boli" panose="02000500030200090000" pitchFamily="2" charset="0"/>
                <a:cs typeface="MV Boli" panose="02000500030200090000" pitchFamily="2" charset="0"/>
              </a:rPr>
              <a:t>No slides</a:t>
            </a:r>
          </a:p>
          <a:p>
            <a:r>
              <a:rPr lang="en-US" dirty="0">
                <a:latin typeface="MV Boli" panose="02000500030200090000" pitchFamily="2" charset="0"/>
                <a:cs typeface="MV Boli" panose="02000500030200090000" pitchFamily="2" charset="0"/>
              </a:rPr>
              <a:t>Whole Scrum team participates</a:t>
            </a:r>
          </a:p>
          <a:p>
            <a:r>
              <a:rPr lang="en-US" dirty="0">
                <a:latin typeface="MV Boli" panose="02000500030200090000" pitchFamily="2" charset="0"/>
                <a:cs typeface="MV Boli" panose="02000500030200090000" pitchFamily="2" charset="0"/>
              </a:rPr>
              <a:t>All stakeholders and interested parties are invited (include “Chicken”)</a:t>
            </a:r>
          </a:p>
          <a:p>
            <a:r>
              <a:rPr lang="en-US" dirty="0">
                <a:latin typeface="MV Boli" panose="02000500030200090000" pitchFamily="2" charset="0"/>
                <a:cs typeface="MV Boli" panose="02000500030200090000" pitchFamily="2" charset="0"/>
              </a:rPr>
              <a:t>Feedback informs future work</a:t>
            </a:r>
          </a:p>
        </p:txBody>
      </p:sp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659476">
            <a:off x="7795150" y="604078"/>
            <a:ext cx="4248743" cy="1962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9117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en-US" altLang="zh-CN" dirty="0">
                <a:latin typeface="MV Boli" panose="02000500030200090000" pitchFamily="2" charset="0"/>
                <a:cs typeface="MV Boli" panose="02000500030200090000" pitchFamily="2" charset="0"/>
              </a:rPr>
              <a:t>Agile VS Waterfall</a:t>
            </a:r>
            <a:r>
              <a:rPr lang="zh-CN" altLang="en-US" dirty="0">
                <a:latin typeface="MV Boli" panose="02000500030200090000" pitchFamily="2" charset="0"/>
                <a:cs typeface="MV Boli" panose="02000500030200090000" pitchFamily="2" charset="0"/>
              </a:rPr>
              <a:t>（</a:t>
            </a:r>
            <a:r>
              <a:rPr lang="en-US" altLang="zh-CN" dirty="0">
                <a:latin typeface="MV Boli" panose="02000500030200090000" pitchFamily="2" charset="0"/>
                <a:cs typeface="MV Boli" panose="02000500030200090000" pitchFamily="2" charset="0"/>
              </a:rPr>
              <a:t>Plan driven</a:t>
            </a:r>
            <a:r>
              <a:rPr lang="zh-CN" altLang="en-US" dirty="0">
                <a:latin typeface="MV Boli" panose="02000500030200090000" pitchFamily="2" charset="0"/>
                <a:cs typeface="MV Boli" panose="02000500030200090000" pitchFamily="2" charset="0"/>
              </a:rPr>
              <a:t>）</a:t>
            </a:r>
            <a:endParaRPr lang="en-US" dirty="0"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20791" y="1935921"/>
            <a:ext cx="8939768" cy="3664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18501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MV Boli" panose="02000500030200090000" pitchFamily="2" charset="0"/>
                <a:cs typeface="MV Boli" panose="02000500030200090000" pitchFamily="2" charset="0"/>
              </a:rPr>
              <a:t>The sprint retrospective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MV Boli" panose="02000500030200090000" pitchFamily="2" charset="0"/>
                <a:cs typeface="MV Boli" panose="02000500030200090000" pitchFamily="2" charset="0"/>
              </a:rPr>
              <a:t>This is the Kaizen part (Continuous Improvement)</a:t>
            </a:r>
          </a:p>
          <a:p>
            <a:r>
              <a:rPr lang="en-US" dirty="0">
                <a:latin typeface="MV Boli" panose="02000500030200090000" pitchFamily="2" charset="0"/>
                <a:cs typeface="MV Boli" panose="02000500030200090000" pitchFamily="2" charset="0"/>
              </a:rPr>
              <a:t>Inspect &amp; adapt on how we work</a:t>
            </a:r>
          </a:p>
          <a:p>
            <a:r>
              <a:rPr lang="en-US" dirty="0">
                <a:latin typeface="MV Boli" panose="02000500030200090000" pitchFamily="2" charset="0"/>
                <a:cs typeface="MV Boli" panose="02000500030200090000" pitchFamily="2" charset="0"/>
              </a:rPr>
              <a:t>Typically 30-60 minutes</a:t>
            </a:r>
          </a:p>
          <a:p>
            <a:r>
              <a:rPr lang="en-US" dirty="0">
                <a:latin typeface="MV Boli" panose="02000500030200090000" pitchFamily="2" charset="0"/>
                <a:cs typeface="MV Boli" panose="02000500030200090000" pitchFamily="2" charset="0"/>
              </a:rPr>
              <a:t>Time-box: 3 hours max for 1 month Sprint</a:t>
            </a:r>
          </a:p>
          <a:p>
            <a:r>
              <a:rPr lang="en-US" dirty="0">
                <a:latin typeface="MV Boli" panose="02000500030200090000" pitchFamily="2" charset="0"/>
                <a:cs typeface="MV Boli" panose="02000500030200090000" pitchFamily="2" charset="0"/>
              </a:rPr>
              <a:t>Whole Scrum team participates</a:t>
            </a:r>
          </a:p>
          <a:p>
            <a:r>
              <a:rPr lang="en-US" dirty="0">
                <a:latin typeface="MV Boli" panose="02000500030200090000" pitchFamily="2" charset="0"/>
                <a:cs typeface="MV Boli" panose="02000500030200090000" pitchFamily="2" charset="0"/>
              </a:rPr>
              <a:t>Other interested parties are welcome by invitation</a:t>
            </a:r>
          </a:p>
          <a:p>
            <a:endParaRPr lang="en-US" dirty="0"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980137">
            <a:off x="8026272" y="2244207"/>
            <a:ext cx="2552828" cy="2512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83596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MV Boli" panose="02000500030200090000" pitchFamily="2" charset="0"/>
                <a:cs typeface="MV Boli" panose="02000500030200090000" pitchFamily="2" charset="0"/>
              </a:rPr>
              <a:t>Sprint Retrospective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MV Boli" panose="02000500030200090000" pitchFamily="2" charset="0"/>
                <a:cs typeface="MV Boli" panose="02000500030200090000" pitchFamily="2" charset="0"/>
              </a:rPr>
              <a:t>Answer these questions</a:t>
            </a:r>
          </a:p>
          <a:p>
            <a:pPr marL="457200" indent="-457200">
              <a:buAutoNum type="arabicPeriod"/>
            </a:pPr>
            <a:r>
              <a:rPr lang="en-US" dirty="0">
                <a:latin typeface="MV Boli" panose="02000500030200090000" pitchFamily="2" charset="0"/>
                <a:cs typeface="MV Boli" panose="02000500030200090000" pitchFamily="2" charset="0"/>
              </a:rPr>
              <a:t>What will we start doing …</a:t>
            </a:r>
          </a:p>
          <a:p>
            <a:pPr marL="457200" indent="-457200">
              <a:buAutoNum type="arabicPeriod"/>
            </a:pPr>
            <a:r>
              <a:rPr lang="en-US" dirty="0">
                <a:latin typeface="MV Boli" panose="02000500030200090000" pitchFamily="2" charset="0"/>
                <a:cs typeface="MV Boli" panose="02000500030200090000" pitchFamily="2" charset="0"/>
              </a:rPr>
              <a:t>What will we stop doing …</a:t>
            </a:r>
          </a:p>
          <a:p>
            <a:pPr marL="457200" indent="-457200">
              <a:buAutoNum type="arabicPeriod"/>
            </a:pPr>
            <a:r>
              <a:rPr lang="en-US" dirty="0">
                <a:latin typeface="MV Boli" panose="02000500030200090000" pitchFamily="2" charset="0"/>
                <a:cs typeface="MV Boli" panose="02000500030200090000" pitchFamily="2" charset="0"/>
              </a:rPr>
              <a:t>What will we continue doing …</a:t>
            </a:r>
          </a:p>
          <a:p>
            <a:pPr marL="0" indent="0">
              <a:buNone/>
            </a:pPr>
            <a:r>
              <a:rPr lang="en-US" dirty="0">
                <a:latin typeface="MV Boli" panose="02000500030200090000" pitchFamily="2" charset="0"/>
                <a:cs typeface="MV Boli" panose="02000500030200090000" pitchFamily="2" charset="0"/>
              </a:rPr>
              <a:t>	… in the next Sprint ?</a:t>
            </a:r>
          </a:p>
        </p:txBody>
      </p:sp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5040" y="2096064"/>
            <a:ext cx="2952208" cy="3568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48062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2475" y="733425"/>
            <a:ext cx="6696075" cy="5391150"/>
          </a:xfrm>
          <a:prstGeom prst="rect">
            <a:avLst/>
          </a:prstGeom>
          <a:solidFill>
            <a:schemeClr val="tx1"/>
          </a:solidFill>
          <a:ln w="190500" cap="sq">
            <a:solidFill>
              <a:srgbClr val="FFFFFF"/>
            </a:solidFill>
            <a:miter lim="800000"/>
          </a:ln>
          <a:effectLst>
            <a:outerShdw blurRad="54991" dist="17780" dir="5400000" algn="ctr" rotWithShape="0">
              <a:schemeClr val="bg1">
                <a:alpha val="40000"/>
              </a:scheme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490" y="1910451"/>
            <a:ext cx="5926045" cy="3037098"/>
          </a:xfrm>
          <a:prstGeom prst="rect">
            <a:avLst/>
          </a:prstGeom>
        </p:spPr>
      </p:pic>
      <p:sp>
        <p:nvSpPr>
          <p:cNvPr id="7" name="Rectangle 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7654" y="799817"/>
            <a:ext cx="6565717" cy="5258367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59487" y="584130"/>
            <a:ext cx="3906158" cy="1326321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MV Boli" panose="02000500030200090000" pitchFamily="2" charset="0"/>
                <a:cs typeface="MV Boli" panose="02000500030200090000" pitchFamily="2" charset="0"/>
              </a:rPr>
              <a:t>Sprint burndown charts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859486" y="2096064"/>
            <a:ext cx="4078513" cy="3695136"/>
          </a:xfrm>
        </p:spPr>
        <p:txBody>
          <a:bodyPr>
            <a:normAutofit/>
          </a:bodyPr>
          <a:lstStyle/>
          <a:p>
            <a:r>
              <a:rPr lang="en-US" sz="1600" dirty="0">
                <a:latin typeface="MV Boli" panose="02000500030200090000" pitchFamily="2" charset="0"/>
                <a:cs typeface="MV Boli" panose="02000500030200090000" pitchFamily="2" charset="0"/>
              </a:rPr>
              <a:t>Update daily, usually after the daily stand-up</a:t>
            </a:r>
          </a:p>
          <a:p>
            <a:r>
              <a:rPr lang="en-US" sz="1600" dirty="0">
                <a:latin typeface="MV Boli" panose="02000500030200090000" pitchFamily="2" charset="0"/>
                <a:cs typeface="MV Boli" panose="02000500030200090000" pitchFamily="2" charset="0"/>
              </a:rPr>
              <a:t>Represent the amount of work remaining</a:t>
            </a:r>
          </a:p>
          <a:p>
            <a:r>
              <a:rPr lang="en-US" sz="1600" dirty="0">
                <a:latin typeface="MV Boli" panose="02000500030200090000" pitchFamily="2" charset="0"/>
                <a:cs typeface="MV Boli" panose="02000500030200090000" pitchFamily="2" charset="0"/>
              </a:rPr>
              <a:t>Different approaches to creating burndown chart </a:t>
            </a:r>
            <a:r>
              <a:rPr lang="zh-CN" altLang="en-US" sz="1600" dirty="0">
                <a:latin typeface="MV Boli" panose="02000500030200090000" pitchFamily="2" charset="0"/>
                <a:cs typeface="MV Boli" panose="02000500030200090000" pitchFamily="2" charset="0"/>
              </a:rPr>
              <a:t>燃尽图有不同思路</a:t>
            </a:r>
            <a:endParaRPr lang="en-US" altLang="zh-CN" sz="1600" dirty="0">
              <a:latin typeface="MV Boli" panose="02000500030200090000" pitchFamily="2" charset="0"/>
              <a:cs typeface="MV Boli" panose="02000500030200090000" pitchFamily="2" charset="0"/>
            </a:endParaRPr>
          </a:p>
          <a:p>
            <a:pPr lvl="1"/>
            <a:r>
              <a:rPr lang="en-US" sz="1600" dirty="0">
                <a:latin typeface="MV Boli" panose="02000500030200090000" pitchFamily="2" charset="0"/>
                <a:cs typeface="MV Boli" panose="02000500030200090000" pitchFamily="2" charset="0"/>
              </a:rPr>
              <a:t>Estimated remaining efforts</a:t>
            </a:r>
          </a:p>
          <a:p>
            <a:pPr lvl="1"/>
            <a:r>
              <a:rPr lang="en-US" sz="1600" dirty="0">
                <a:latin typeface="MV Boli" panose="02000500030200090000" pitchFamily="2" charset="0"/>
                <a:cs typeface="MV Boli" panose="02000500030200090000" pitchFamily="2" charset="0"/>
              </a:rPr>
              <a:t>Tracking Done</a:t>
            </a:r>
          </a:p>
          <a:p>
            <a:pPr lvl="1"/>
            <a:endParaRPr lang="en-US" sz="1600" dirty="0">
              <a:latin typeface="MV Boli" panose="02000500030200090000" pitchFamily="2" charset="0"/>
              <a:cs typeface="MV Boli" panose="02000500030200090000" pitchFamily="2" charset="0"/>
            </a:endParaRPr>
          </a:p>
          <a:p>
            <a:pPr lvl="1"/>
            <a:endParaRPr lang="en-US" sz="1600" dirty="0"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511548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MV Boli" panose="02000500030200090000" pitchFamily="2" charset="0"/>
                <a:cs typeface="MV Boli" panose="02000500030200090000" pitchFamily="2" charset="0"/>
              </a:rPr>
              <a:t>Release burndown &amp; burnup</a:t>
            </a:r>
          </a:p>
        </p:txBody>
      </p:sp>
      <p:pic>
        <p:nvPicPr>
          <p:cNvPr id="4" name="Content Placeholder 3" descr="Screen Clippi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60912" y="1935921"/>
            <a:ext cx="7859526" cy="4529219"/>
          </a:xfrm>
        </p:spPr>
      </p:pic>
    </p:spTree>
    <p:extLst>
      <p:ext uri="{BB962C8B-B14F-4D97-AF65-F5344CB8AC3E}">
        <p14:creationId xmlns:p14="http://schemas.microsoft.com/office/powerpoint/2010/main" val="233593340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MV Boli" panose="02000500030200090000" pitchFamily="2" charset="0"/>
                <a:cs typeface="MV Boli" panose="02000500030200090000" pitchFamily="2" charset="0"/>
              </a:rPr>
              <a:t>Scrum team velocity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6373" y="1935921"/>
            <a:ext cx="5118705" cy="3911036"/>
          </a:xfrm>
        </p:spPr>
        <p:txBody>
          <a:bodyPr>
            <a:normAutofit/>
          </a:bodyPr>
          <a:lstStyle/>
          <a:p>
            <a:r>
              <a:rPr lang="en-US" dirty="0">
                <a:latin typeface="MV Boli" panose="02000500030200090000" pitchFamily="2" charset="0"/>
                <a:cs typeface="MV Boli" panose="02000500030200090000" pitchFamily="2" charset="0"/>
              </a:rPr>
              <a:t>Velocity = how many Story Points team can deliver in one </a:t>
            </a:r>
            <a:r>
              <a:rPr lang="en-US" altLang="zh-CN" dirty="0">
                <a:latin typeface="MV Boli" panose="02000500030200090000" pitchFamily="2" charset="0"/>
                <a:cs typeface="MV Boli" panose="02000500030200090000" pitchFamily="2" charset="0"/>
              </a:rPr>
              <a:t>sprint</a:t>
            </a:r>
          </a:p>
          <a:p>
            <a:pPr lvl="1"/>
            <a:r>
              <a:rPr lang="en-US" dirty="0">
                <a:latin typeface="MV Boli" panose="02000500030200090000" pitchFamily="2" charset="0"/>
                <a:cs typeface="MV Boli" panose="02000500030200090000" pitchFamily="2" charset="0"/>
              </a:rPr>
              <a:t>Velocity is historical data</a:t>
            </a:r>
          </a:p>
          <a:p>
            <a:pPr lvl="1"/>
            <a:r>
              <a:rPr lang="en-US" dirty="0">
                <a:latin typeface="MV Boli" panose="02000500030200090000" pitchFamily="2" charset="0"/>
                <a:cs typeface="MV Boli" panose="02000500030200090000" pitchFamily="2" charset="0"/>
              </a:rPr>
              <a:t>Best Guess before Sprint 1</a:t>
            </a:r>
          </a:p>
          <a:p>
            <a:r>
              <a:rPr lang="en-US" dirty="0">
                <a:latin typeface="MV Boli" panose="02000500030200090000" pitchFamily="2" charset="0"/>
                <a:cs typeface="MV Boli" panose="02000500030200090000" pitchFamily="2" charset="0"/>
              </a:rPr>
              <a:t>Used to inform the Team when pulling work</a:t>
            </a:r>
          </a:p>
          <a:p>
            <a:r>
              <a:rPr lang="en-US" dirty="0">
                <a:latin typeface="MV Boli" panose="02000500030200090000" pitchFamily="2" charset="0"/>
                <a:cs typeface="MV Boli" panose="02000500030200090000" pitchFamily="2" charset="0"/>
              </a:rPr>
              <a:t>Used to PO to plan releases and future work</a:t>
            </a:r>
          </a:p>
          <a:p>
            <a:r>
              <a:rPr lang="en-US" dirty="0">
                <a:latin typeface="MV Boli" panose="02000500030200090000" pitchFamily="2" charset="0"/>
                <a:cs typeface="MV Boli" panose="02000500030200090000" pitchFamily="2" charset="0"/>
              </a:rPr>
              <a:t>Measuring only “Done”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0078" y="1935921"/>
            <a:ext cx="5234900" cy="3436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62317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Velocity?</a:t>
            </a:r>
          </a:p>
        </p:txBody>
      </p:sp>
      <p:pic>
        <p:nvPicPr>
          <p:cNvPr id="4" name="Content Placeholder 3" descr="Screen Clippi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21069134">
            <a:off x="2910316" y="681520"/>
            <a:ext cx="1149699" cy="1182480"/>
          </a:xfrm>
        </p:spPr>
      </p:pic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9067614"/>
              </p:ext>
            </p:extLst>
          </p:nvPr>
        </p:nvGraphicFramePr>
        <p:xfrm>
          <a:off x="2026675" y="3069166"/>
          <a:ext cx="8127999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866312495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520421113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3479441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Task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Story Point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Complete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2777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Story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95664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Story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3897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Story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59805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Story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37825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Story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30%</a:t>
                      </a:r>
                      <a:r>
                        <a:rPr lang="en-US" baseline="0" dirty="0"/>
                        <a:t> Done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8988603"/>
                  </a:ext>
                </a:extLst>
              </a:tr>
            </a:tbl>
          </a:graphicData>
        </a:graphic>
      </p:graphicFrame>
      <p:sp>
        <p:nvSpPr>
          <p:cNvPr id="6" name="Wave 5"/>
          <p:cNvSpPr/>
          <p:nvPr/>
        </p:nvSpPr>
        <p:spPr>
          <a:xfrm>
            <a:off x="915425" y="2038993"/>
            <a:ext cx="2222500" cy="927100"/>
          </a:xfrm>
          <a:prstGeom prst="wav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Sprint II</a:t>
            </a:r>
          </a:p>
        </p:txBody>
      </p:sp>
    </p:spTree>
    <p:extLst>
      <p:ext uri="{BB962C8B-B14F-4D97-AF65-F5344CB8AC3E}">
        <p14:creationId xmlns:p14="http://schemas.microsoft.com/office/powerpoint/2010/main" val="61876680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Management Tr</a:t>
            </a:r>
            <a:r>
              <a:rPr lang="en-US" altLang="zh-CN" dirty="0"/>
              <a:t>i</a:t>
            </a:r>
            <a:r>
              <a:rPr lang="en-US" dirty="0"/>
              <a:t>angle</a:t>
            </a:r>
            <a:br>
              <a:rPr lang="en-US" dirty="0"/>
            </a:br>
            <a:r>
              <a:rPr lang="zh-CN" altLang="en-US" dirty="0"/>
              <a:t>项目管理铁三角</a:t>
            </a:r>
            <a:endParaRPr lang="en-US" dirty="0"/>
          </a:p>
        </p:txBody>
      </p:sp>
      <p:pic>
        <p:nvPicPr>
          <p:cNvPr id="4" name="Content Placeholder 3" descr="Screen Clippi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1912" y="1935921"/>
            <a:ext cx="7617525" cy="4748101"/>
          </a:xfrm>
        </p:spPr>
      </p:pic>
    </p:spTree>
    <p:extLst>
      <p:ext uri="{BB962C8B-B14F-4D97-AF65-F5344CB8AC3E}">
        <p14:creationId xmlns:p14="http://schemas.microsoft.com/office/powerpoint/2010/main" val="321193069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Screen Clippi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20194" y="1155700"/>
            <a:ext cx="3670905" cy="4703068"/>
          </a:xfrm>
        </p:spPr>
      </p:pic>
      <p:sp>
        <p:nvSpPr>
          <p:cNvPr id="5" name="TextBox 4"/>
          <p:cNvSpPr txBox="1"/>
          <p:nvPr/>
        </p:nvSpPr>
        <p:spPr>
          <a:xfrm>
            <a:off x="5537200" y="2476182"/>
            <a:ext cx="64135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latin typeface="MV Boli" panose="02000500030200090000" pitchFamily="2" charset="0"/>
                <a:cs typeface="MV Boli" panose="02000500030200090000" pitchFamily="2" charset="0"/>
              </a:rPr>
              <a:t>Plans are nothing;</a:t>
            </a:r>
          </a:p>
          <a:p>
            <a:r>
              <a:rPr lang="en-US" sz="3200" dirty="0">
                <a:latin typeface="MV Boli" panose="02000500030200090000" pitchFamily="2" charset="0"/>
                <a:cs typeface="MV Boli" panose="02000500030200090000" pitchFamily="2" charset="0"/>
              </a:rPr>
              <a:t>Planning is everything</a:t>
            </a:r>
          </a:p>
          <a:p>
            <a:endParaRPr lang="en-US" sz="3200" dirty="0">
              <a:latin typeface="MV Boli" panose="02000500030200090000" pitchFamily="2" charset="0"/>
              <a:cs typeface="MV Boli" panose="02000500030200090000" pitchFamily="2" charset="0"/>
            </a:endParaRPr>
          </a:p>
          <a:p>
            <a:pPr algn="r"/>
            <a:r>
              <a:rPr lang="en-US" sz="3200" dirty="0">
                <a:latin typeface="MV Boli" panose="02000500030200090000" pitchFamily="2" charset="0"/>
                <a:cs typeface="MV Boli" panose="02000500030200090000" pitchFamily="2" charset="0"/>
              </a:rPr>
              <a:t>- Dwight D. Eisenhower</a:t>
            </a:r>
          </a:p>
        </p:txBody>
      </p:sp>
    </p:spTree>
    <p:extLst>
      <p:ext uri="{BB962C8B-B14F-4D97-AF65-F5344CB8AC3E}">
        <p14:creationId xmlns:p14="http://schemas.microsoft.com/office/powerpoint/2010/main" val="45577405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MV Boli" panose="02000500030200090000" pitchFamily="2" charset="0"/>
                <a:cs typeface="MV Boli" panose="02000500030200090000" pitchFamily="2" charset="0"/>
              </a:rPr>
              <a:t>Agile planning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latin typeface="MV Boli" panose="02000500030200090000" pitchFamily="2" charset="0"/>
                <a:cs typeface="MV Boli" panose="02000500030200090000" pitchFamily="2" charset="0"/>
              </a:rPr>
              <a:t>Why we need plans?</a:t>
            </a:r>
          </a:p>
          <a:p>
            <a:pPr lvl="1"/>
            <a:r>
              <a:rPr lang="en-US" sz="2400" dirty="0">
                <a:latin typeface="MV Boli" panose="02000500030200090000" pitchFamily="2" charset="0"/>
                <a:cs typeface="MV Boli" panose="02000500030200090000" pitchFamily="2" charset="0"/>
              </a:rPr>
              <a:t>Reduce risk</a:t>
            </a:r>
          </a:p>
          <a:p>
            <a:pPr lvl="1"/>
            <a:r>
              <a:rPr lang="en-US" sz="2400" dirty="0">
                <a:latin typeface="MV Boli" panose="02000500030200090000" pitchFamily="2" charset="0"/>
                <a:cs typeface="MV Boli" panose="02000500030200090000" pitchFamily="2" charset="0"/>
              </a:rPr>
              <a:t>Make informed decision</a:t>
            </a:r>
          </a:p>
          <a:p>
            <a:pPr lvl="1"/>
            <a:r>
              <a:rPr lang="en-US" sz="2400" dirty="0">
                <a:latin typeface="MV Boli" panose="02000500030200090000" pitchFamily="2" charset="0"/>
                <a:cs typeface="MV Boli" panose="02000500030200090000" pitchFamily="2" charset="0"/>
              </a:rPr>
              <a:t>Reduce uncertainty</a:t>
            </a:r>
          </a:p>
          <a:p>
            <a:pPr lvl="1"/>
            <a:r>
              <a:rPr lang="en-US" sz="2400" dirty="0">
                <a:latin typeface="MV Boli" panose="02000500030200090000" pitchFamily="2" charset="0"/>
                <a:cs typeface="MV Boli" panose="02000500030200090000" pitchFamily="2" charset="0"/>
              </a:rPr>
              <a:t>Establish trust</a:t>
            </a:r>
          </a:p>
          <a:p>
            <a:pPr lvl="1"/>
            <a:r>
              <a:rPr lang="en-US" sz="2400" dirty="0">
                <a:latin typeface="MV Boli" panose="02000500030200090000" pitchFamily="2" charset="0"/>
                <a:cs typeface="MV Boli" panose="02000500030200090000" pitchFamily="2" charset="0"/>
              </a:rPr>
              <a:t>So customers can depend on you</a:t>
            </a:r>
          </a:p>
        </p:txBody>
      </p:sp>
    </p:spTree>
    <p:extLst>
      <p:ext uri="{BB962C8B-B14F-4D97-AF65-F5344CB8AC3E}">
        <p14:creationId xmlns:p14="http://schemas.microsoft.com/office/powerpoint/2010/main" val="16438251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Cone of Uncertainty</a:t>
            </a:r>
          </a:p>
        </p:txBody>
      </p:sp>
      <p:pic>
        <p:nvPicPr>
          <p:cNvPr id="4" name="Content Placeholder 3" descr="Screen Clippi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67744" y="1935921"/>
            <a:ext cx="7350956" cy="4723380"/>
          </a:xfrm>
        </p:spPr>
      </p:pic>
      <p:sp>
        <p:nvSpPr>
          <p:cNvPr id="5" name="Rectangle 4"/>
          <p:cNvSpPr/>
          <p:nvPr/>
        </p:nvSpPr>
        <p:spPr>
          <a:xfrm>
            <a:off x="5245100" y="2032000"/>
            <a:ext cx="457200" cy="3594100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ular Callout 5"/>
          <p:cNvSpPr/>
          <p:nvPr/>
        </p:nvSpPr>
        <p:spPr>
          <a:xfrm>
            <a:off x="546100" y="1526760"/>
            <a:ext cx="2755900" cy="1356140"/>
          </a:xfrm>
          <a:prstGeom prst="wedgeRectCallout">
            <a:avLst>
              <a:gd name="adj1" fmla="val 120893"/>
              <a:gd name="adj2" fmla="val 50325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This is when projects are typically funded</a:t>
            </a:r>
          </a:p>
        </p:txBody>
      </p:sp>
    </p:spTree>
    <p:extLst>
      <p:ext uri="{BB962C8B-B14F-4D97-AF65-F5344CB8AC3E}">
        <p14:creationId xmlns:p14="http://schemas.microsoft.com/office/powerpoint/2010/main" val="34507358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/>
                <a:latin typeface="MV Boli" panose="02000500030200090000" pitchFamily="2" charset="0"/>
                <a:cs typeface="MV Boli" panose="02000500030200090000" pitchFamily="2" charset="0"/>
              </a:rPr>
              <a:t>Winston Royce's Waterfall Model</a:t>
            </a:r>
            <a:endParaRPr lang="en-US" dirty="0"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18419" y="1707320"/>
            <a:ext cx="7333581" cy="4658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09864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037" y="358411"/>
            <a:ext cx="7874463" cy="6177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7565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1526" y="316761"/>
            <a:ext cx="7693492" cy="6007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70408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0212" y="504437"/>
            <a:ext cx="5112088" cy="5856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55107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MV Boli" panose="02000500030200090000" pitchFamily="2" charset="0"/>
                <a:cs typeface="MV Boli" panose="02000500030200090000" pitchFamily="2" charset="0"/>
              </a:rPr>
              <a:t>2 Rules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MV Boli" panose="02000500030200090000" pitchFamily="2" charset="0"/>
                <a:cs typeface="MV Boli" panose="02000500030200090000" pitchFamily="2" charset="0"/>
              </a:rPr>
              <a:t>Rule #1 – An accurate release plan requires a prioritized and estimated backlog</a:t>
            </a:r>
          </a:p>
          <a:p>
            <a:endParaRPr lang="en-US" dirty="0">
              <a:latin typeface="MV Boli" panose="02000500030200090000" pitchFamily="2" charset="0"/>
              <a:cs typeface="MV Boli" panose="02000500030200090000" pitchFamily="2" charset="0"/>
            </a:endParaRPr>
          </a:p>
          <a:p>
            <a:r>
              <a:rPr lang="en-US" dirty="0">
                <a:latin typeface="MV Boli" panose="02000500030200090000" pitchFamily="2" charset="0"/>
                <a:cs typeface="MV Boli" panose="02000500030200090000" pitchFamily="2" charset="0"/>
              </a:rPr>
              <a:t>Rule #2 – An accurate release plan requires known velocity</a:t>
            </a:r>
          </a:p>
        </p:txBody>
      </p:sp>
    </p:spTree>
    <p:extLst>
      <p:ext uri="{BB962C8B-B14F-4D97-AF65-F5344CB8AC3E}">
        <p14:creationId xmlns:p14="http://schemas.microsoft.com/office/powerpoint/2010/main" val="7911314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17896" y="358091"/>
            <a:ext cx="10353761" cy="1326321"/>
          </a:xfrm>
        </p:spPr>
        <p:txBody>
          <a:bodyPr/>
          <a:lstStyle/>
          <a:p>
            <a:r>
              <a:rPr lang="en-US" dirty="0"/>
              <a:t>When will requirement F likely ship?</a:t>
            </a:r>
          </a:p>
        </p:txBody>
      </p:sp>
      <p:pic>
        <p:nvPicPr>
          <p:cNvPr id="5" name="Content Placeholder 4" descr="Screen Clippi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91704" y="1684412"/>
            <a:ext cx="7336496" cy="4696224"/>
          </a:xfrm>
        </p:spPr>
      </p:pic>
      <p:pic>
        <p:nvPicPr>
          <p:cNvPr id="4" name="Content Placeholder 3" descr="Screen Clippin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 rot="21069134">
            <a:off x="84100" y="439474"/>
            <a:ext cx="1149699" cy="1182480"/>
          </a:xfrm>
        </p:spPr>
      </p:pic>
    </p:spTree>
    <p:extLst>
      <p:ext uri="{BB962C8B-B14F-4D97-AF65-F5344CB8AC3E}">
        <p14:creationId xmlns:p14="http://schemas.microsoft.com/office/powerpoint/2010/main" val="83919828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typical release plan</a:t>
            </a:r>
          </a:p>
        </p:txBody>
      </p:sp>
      <p:pic>
        <p:nvPicPr>
          <p:cNvPr id="4" name="Content Placeholder 3" descr="Screen Clippi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90446" y="2346169"/>
            <a:ext cx="9877110" cy="2784631"/>
          </a:xfrm>
        </p:spPr>
      </p:pic>
    </p:spTree>
    <p:extLst>
      <p:ext uri="{BB962C8B-B14F-4D97-AF65-F5344CB8AC3E}">
        <p14:creationId xmlns:p14="http://schemas.microsoft.com/office/powerpoint/2010/main" val="248223484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多阶段发布计划的一种方式： </a:t>
            </a:r>
            <a:br>
              <a:rPr lang="en-US" altLang="zh-CN" dirty="0"/>
            </a:br>
            <a:r>
              <a:rPr lang="en-US" altLang="zh-CN" dirty="0"/>
              <a:t>Story Map </a:t>
            </a:r>
            <a:r>
              <a:rPr lang="zh-CN" altLang="en-US" dirty="0"/>
              <a:t>（故事图谱）</a:t>
            </a:r>
            <a:endParaRPr lang="en-US" dirty="0"/>
          </a:p>
        </p:txBody>
      </p:sp>
      <p:pic>
        <p:nvPicPr>
          <p:cNvPr id="4" name="Content Placeholder 3" descr="Screen Clippi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34074" y="1935921"/>
            <a:ext cx="8313201" cy="4776989"/>
          </a:xfrm>
        </p:spPr>
      </p:pic>
    </p:spTree>
    <p:extLst>
      <p:ext uri="{BB962C8B-B14F-4D97-AF65-F5344CB8AC3E}">
        <p14:creationId xmlns:p14="http://schemas.microsoft.com/office/powerpoint/2010/main" val="58613027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3292" y="933060"/>
            <a:ext cx="6925207" cy="5072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11233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MV Boli" panose="02000500030200090000" pitchFamily="2" charset="0"/>
                <a:cs typeface="MV Boli" panose="02000500030200090000" pitchFamily="2" charset="0"/>
              </a:rPr>
              <a:t>Enterprise Scrum</a:t>
            </a:r>
            <a:br>
              <a:rPr lang="en-US" dirty="0">
                <a:latin typeface="MV Boli" panose="02000500030200090000" pitchFamily="2" charset="0"/>
                <a:cs typeface="MV Boli" panose="02000500030200090000" pitchFamily="2" charset="0"/>
              </a:rPr>
            </a:br>
            <a:r>
              <a:rPr lang="en-US" dirty="0">
                <a:latin typeface="MV Boli" panose="02000500030200090000" pitchFamily="2" charset="0"/>
                <a:cs typeface="MV Boli" panose="02000500030200090000" pitchFamily="2" charset="0"/>
              </a:rPr>
              <a:t>Getting big without getting slow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MV Boli" panose="02000500030200090000" pitchFamily="2" charset="0"/>
                <a:cs typeface="MV Boli" panose="02000500030200090000" pitchFamily="2" charset="0"/>
              </a:rPr>
              <a:t>Scrum of Scrums</a:t>
            </a:r>
          </a:p>
          <a:p>
            <a:r>
              <a:rPr lang="en-US" dirty="0">
                <a:latin typeface="MV Boli" panose="02000500030200090000" pitchFamily="2" charset="0"/>
                <a:cs typeface="MV Boli" panose="02000500030200090000" pitchFamily="2" charset="0"/>
              </a:rPr>
              <a:t>Multiple or Large Backlogs</a:t>
            </a:r>
          </a:p>
          <a:p>
            <a:r>
              <a:rPr lang="en-US" dirty="0">
                <a:latin typeface="MV Boli" panose="02000500030200090000" pitchFamily="2" charset="0"/>
                <a:cs typeface="MV Boli" panose="02000500030200090000" pitchFamily="2" charset="0"/>
              </a:rPr>
              <a:t>Scrum in the Plan Driven Organization</a:t>
            </a:r>
          </a:p>
          <a:p>
            <a:r>
              <a:rPr lang="en-US" dirty="0">
                <a:latin typeface="MV Boli" panose="02000500030200090000" pitchFamily="2" charset="0"/>
                <a:cs typeface="MV Boli" panose="02000500030200090000" pitchFamily="2" charset="0"/>
              </a:rPr>
              <a:t>Measurements</a:t>
            </a:r>
          </a:p>
        </p:txBody>
      </p:sp>
    </p:spTree>
    <p:extLst>
      <p:ext uri="{BB962C8B-B14F-4D97-AF65-F5344CB8AC3E}">
        <p14:creationId xmlns:p14="http://schemas.microsoft.com/office/powerpoint/2010/main" val="331105589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MV Boli" panose="02000500030200090000" pitchFamily="2" charset="0"/>
                <a:cs typeface="MV Boli" panose="02000500030200090000" pitchFamily="2" charset="0"/>
              </a:rPr>
              <a:t>Scrum of Scrums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MV Boli" panose="02000500030200090000" pitchFamily="2" charset="0"/>
                <a:cs typeface="MV Boli" panose="02000500030200090000" pitchFamily="2" charset="0"/>
              </a:rPr>
              <a:t>A Scrum for Scrum Master</a:t>
            </a:r>
          </a:p>
          <a:p>
            <a:r>
              <a:rPr lang="en-US" dirty="0">
                <a:latin typeface="MV Boli" panose="02000500030200090000" pitchFamily="2" charset="0"/>
                <a:cs typeface="MV Boli" panose="02000500030200090000" pitchFamily="2" charset="0"/>
              </a:rPr>
              <a:t>Not necessarily Time Boxed to 15 minutes</a:t>
            </a:r>
          </a:p>
          <a:p>
            <a:r>
              <a:rPr lang="en-US" dirty="0">
                <a:latin typeface="MV Boli" panose="02000500030200090000" pitchFamily="2" charset="0"/>
                <a:cs typeface="MV Boli" panose="02000500030200090000" pitchFamily="2" charset="0"/>
              </a:rPr>
              <a:t>Need not occur daily</a:t>
            </a:r>
          </a:p>
          <a:p>
            <a:r>
              <a:rPr lang="en-US" dirty="0">
                <a:latin typeface="MV Boli" panose="02000500030200090000" pitchFamily="2" charset="0"/>
                <a:cs typeface="MV Boli" panose="02000500030200090000" pitchFamily="2" charset="0"/>
              </a:rPr>
              <a:t>Attendees must be able to make resource decisions</a:t>
            </a:r>
          </a:p>
          <a:p>
            <a:r>
              <a:rPr lang="en-US" dirty="0">
                <a:latin typeface="MV Boli" panose="02000500030200090000" pitchFamily="2" charset="0"/>
                <a:cs typeface="MV Boli" panose="02000500030200090000" pitchFamily="2" charset="0"/>
              </a:rPr>
              <a:t>May include other organizational leaders</a:t>
            </a:r>
          </a:p>
          <a:p>
            <a:endParaRPr lang="en-US" dirty="0"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0094" y="3790793"/>
            <a:ext cx="2390316" cy="2000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1666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MV Boli" panose="02000500030200090000" pitchFamily="2" charset="0"/>
                <a:cs typeface="MV Boli" panose="02000500030200090000" pitchFamily="2" charset="0"/>
              </a:rPr>
              <a:t>Values </a:t>
            </a:r>
            <a:r>
              <a:rPr lang="zh-CN" altLang="en-US" dirty="0">
                <a:latin typeface="MV Boli" panose="02000500030200090000" pitchFamily="2" charset="0"/>
                <a:cs typeface="MV Boli" panose="02000500030200090000" pitchFamily="2" charset="0"/>
              </a:rPr>
              <a:t>（</a:t>
            </a:r>
            <a:r>
              <a:rPr lang="en-US" altLang="zh-CN" dirty="0">
                <a:latin typeface="MV Boli" panose="02000500030200090000" pitchFamily="2" charset="0"/>
                <a:cs typeface="MV Boli" panose="02000500030200090000" pitchFamily="2" charset="0"/>
              </a:rPr>
              <a:t>Agile Manifesto</a:t>
            </a:r>
            <a:r>
              <a:rPr lang="zh-CN" altLang="en-US" dirty="0">
                <a:latin typeface="MV Boli" panose="02000500030200090000" pitchFamily="2" charset="0"/>
                <a:cs typeface="MV Boli" panose="02000500030200090000" pitchFamily="2" charset="0"/>
              </a:rPr>
              <a:t>）</a:t>
            </a:r>
            <a:br>
              <a:rPr lang="en-US" altLang="zh-CN" dirty="0">
                <a:latin typeface="MV Boli" panose="02000500030200090000" pitchFamily="2" charset="0"/>
                <a:cs typeface="MV Boli" panose="02000500030200090000" pitchFamily="2" charset="0"/>
              </a:rPr>
            </a:br>
            <a:r>
              <a:rPr lang="zh-CN" altLang="en-US" dirty="0">
                <a:latin typeface="MV Boli" panose="02000500030200090000" pitchFamily="2" charset="0"/>
                <a:cs typeface="MV Boli" panose="02000500030200090000" pitchFamily="2" charset="0"/>
              </a:rPr>
              <a:t>价值观 （敏捷宣言）</a:t>
            </a:r>
            <a:endParaRPr lang="en-US" dirty="0"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altLang="zh-CN" dirty="0">
                <a:latin typeface="MV Boli" panose="02000500030200090000" pitchFamily="2" charset="0"/>
                <a:cs typeface="MV Boli" panose="02000500030200090000" pitchFamily="2" charset="0"/>
              </a:rPr>
              <a:t>Individuals and interactions over processes and tools</a:t>
            </a:r>
          </a:p>
          <a:p>
            <a:pPr marL="0" indent="0" algn="ctr">
              <a:buNone/>
            </a:pPr>
            <a:r>
              <a:rPr lang="zh-CN" altLang="en-US" dirty="0">
                <a:latin typeface="MV Boli" panose="02000500030200090000" pitchFamily="2" charset="0"/>
                <a:cs typeface="MV Boli" panose="02000500030200090000" pitchFamily="2" charset="0"/>
              </a:rPr>
              <a:t>个体与交互 高于 流程和工具</a:t>
            </a:r>
            <a:endParaRPr lang="en-US" altLang="zh-CN" dirty="0">
              <a:latin typeface="MV Boli" panose="02000500030200090000" pitchFamily="2" charset="0"/>
              <a:cs typeface="MV Boli" panose="02000500030200090000" pitchFamily="2" charset="0"/>
            </a:endParaRPr>
          </a:p>
          <a:p>
            <a:pPr marL="0" indent="0" algn="ctr">
              <a:buNone/>
            </a:pPr>
            <a:r>
              <a:rPr lang="en-US" altLang="zh-CN" dirty="0">
                <a:latin typeface="MV Boli" panose="02000500030200090000" pitchFamily="2" charset="0"/>
                <a:cs typeface="MV Boli" panose="02000500030200090000" pitchFamily="2" charset="0"/>
              </a:rPr>
              <a:t>Working software over comprehensive documentation</a:t>
            </a:r>
          </a:p>
          <a:p>
            <a:pPr marL="0" indent="0" algn="ctr">
              <a:buNone/>
            </a:pPr>
            <a:r>
              <a:rPr lang="zh-CN" altLang="en-US" dirty="0">
                <a:latin typeface="MV Boli" panose="02000500030200090000" pitchFamily="2" charset="0"/>
                <a:cs typeface="MV Boli" panose="02000500030200090000" pitchFamily="2" charset="0"/>
              </a:rPr>
              <a:t>工作的软件 高于 详尽的文档</a:t>
            </a:r>
            <a:endParaRPr lang="en-US" altLang="zh-CN" dirty="0">
              <a:latin typeface="MV Boli" panose="02000500030200090000" pitchFamily="2" charset="0"/>
              <a:cs typeface="MV Boli" panose="02000500030200090000" pitchFamily="2" charset="0"/>
            </a:endParaRPr>
          </a:p>
          <a:p>
            <a:pPr marL="0" indent="0" algn="ctr">
              <a:buNone/>
            </a:pPr>
            <a:r>
              <a:rPr lang="en-US" altLang="zh-CN" dirty="0">
                <a:latin typeface="MV Boli" panose="02000500030200090000" pitchFamily="2" charset="0"/>
                <a:cs typeface="MV Boli" panose="02000500030200090000" pitchFamily="2" charset="0"/>
              </a:rPr>
              <a:t>Customer collaboration over contract negotiation</a:t>
            </a:r>
          </a:p>
          <a:p>
            <a:pPr marL="0" indent="0" algn="ctr">
              <a:buNone/>
            </a:pPr>
            <a:r>
              <a:rPr lang="zh-CN" altLang="en-US" dirty="0">
                <a:latin typeface="MV Boli" panose="02000500030200090000" pitchFamily="2" charset="0"/>
                <a:cs typeface="MV Boli" panose="02000500030200090000" pitchFamily="2" charset="0"/>
              </a:rPr>
              <a:t>客户合作 高于 合同谈判</a:t>
            </a:r>
            <a:endParaRPr lang="en-US" altLang="zh-CN" dirty="0">
              <a:latin typeface="MV Boli" panose="02000500030200090000" pitchFamily="2" charset="0"/>
              <a:cs typeface="MV Boli" panose="02000500030200090000" pitchFamily="2" charset="0"/>
            </a:endParaRPr>
          </a:p>
          <a:p>
            <a:pPr marL="0" indent="0" algn="ctr">
              <a:buNone/>
            </a:pPr>
            <a:r>
              <a:rPr lang="en-US" altLang="zh-CN" dirty="0">
                <a:latin typeface="MV Boli" panose="02000500030200090000" pitchFamily="2" charset="0"/>
                <a:cs typeface="MV Boli" panose="02000500030200090000" pitchFamily="2" charset="0"/>
              </a:rPr>
              <a:t>Responding to change over following a plan</a:t>
            </a:r>
          </a:p>
          <a:p>
            <a:pPr marL="0" indent="0" algn="ctr">
              <a:buNone/>
            </a:pPr>
            <a:r>
              <a:rPr lang="zh-CN" altLang="en-US" dirty="0">
                <a:latin typeface="MV Boli" panose="02000500030200090000" pitchFamily="2" charset="0"/>
                <a:cs typeface="MV Boli" panose="02000500030200090000" pitchFamily="2" charset="0"/>
              </a:rPr>
              <a:t>响应变化 高于 遵循计划</a:t>
            </a:r>
            <a:endParaRPr lang="en-US" altLang="zh-CN" dirty="0">
              <a:latin typeface="MV Boli" panose="02000500030200090000" pitchFamily="2" charset="0"/>
              <a:cs typeface="MV Boli" panose="02000500030200090000" pitchFamily="2" charset="0"/>
            </a:endParaRPr>
          </a:p>
          <a:p>
            <a:endParaRPr lang="en-US" dirty="0"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835203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MV Boli" panose="02000500030200090000" pitchFamily="2" charset="0"/>
                <a:cs typeface="MV Boli" panose="02000500030200090000" pitchFamily="2" charset="0"/>
              </a:rPr>
              <a:t>Meeting agenda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02223873"/>
              </p:ext>
            </p:extLst>
          </p:nvPr>
        </p:nvGraphicFramePr>
        <p:xfrm>
          <a:off x="914400" y="2095500"/>
          <a:ext cx="10353676" cy="3289300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2832100">
                  <a:extLst>
                    <a:ext uri="{9D8B030D-6E8A-4147-A177-3AD203B41FA5}">
                      <a16:colId xmlns:a16="http://schemas.microsoft.com/office/drawing/2014/main" val="1819509808"/>
                    </a:ext>
                  </a:extLst>
                </a:gridCol>
                <a:gridCol w="7521576">
                  <a:extLst>
                    <a:ext uri="{9D8B030D-6E8A-4147-A177-3AD203B41FA5}">
                      <a16:colId xmlns:a16="http://schemas.microsoft.com/office/drawing/2014/main" val="1848792616"/>
                    </a:ext>
                  </a:extLst>
                </a:gridCol>
              </a:tblGrid>
              <a:tr h="2024185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MV Boli" panose="02000500030200090000" pitchFamily="2" charset="0"/>
                          <a:cs typeface="MV Boli" panose="02000500030200090000" pitchFamily="2" charset="0"/>
                        </a:rPr>
                        <a:t>Time Boxed 15m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MV Boli" panose="02000500030200090000" pitchFamily="2" charset="0"/>
                          <a:cs typeface="MV Boli" panose="02000500030200090000" pitchFamily="2" charset="0"/>
                        </a:rPr>
                        <a:t>Each Scrum Master answers:</a:t>
                      </a:r>
                    </a:p>
                    <a:p>
                      <a:pPr marL="342900" indent="-342900">
                        <a:buAutoNum type="arabicPeriod"/>
                      </a:pPr>
                      <a:r>
                        <a:rPr lang="en-US" b="1" dirty="0">
                          <a:latin typeface="MV Boli" panose="02000500030200090000" pitchFamily="2" charset="0"/>
                          <a:cs typeface="MV Boli" panose="02000500030200090000" pitchFamily="2" charset="0"/>
                        </a:rPr>
                        <a:t>What has your team done since we last met?</a:t>
                      </a:r>
                    </a:p>
                    <a:p>
                      <a:pPr marL="342900" indent="-342900">
                        <a:buAutoNum type="arabicPeriod"/>
                      </a:pPr>
                      <a:r>
                        <a:rPr lang="en-US" b="1" dirty="0">
                          <a:latin typeface="MV Boli" panose="02000500030200090000" pitchFamily="2" charset="0"/>
                          <a:cs typeface="MV Boli" panose="02000500030200090000" pitchFamily="2" charset="0"/>
                        </a:rPr>
                        <a:t>What</a:t>
                      </a:r>
                      <a:r>
                        <a:rPr lang="en-US" b="1" baseline="0" dirty="0">
                          <a:latin typeface="MV Boli" panose="02000500030200090000" pitchFamily="2" charset="0"/>
                          <a:cs typeface="MV Boli" panose="02000500030200090000" pitchFamily="2" charset="0"/>
                        </a:rPr>
                        <a:t> will your team do before we meet again?</a:t>
                      </a:r>
                    </a:p>
                    <a:p>
                      <a:pPr marL="342900" indent="-342900">
                        <a:buAutoNum type="arabicPeriod"/>
                      </a:pPr>
                      <a:r>
                        <a:rPr lang="en-US" b="1" baseline="0" dirty="0">
                          <a:latin typeface="MV Boli" panose="02000500030200090000" pitchFamily="2" charset="0"/>
                          <a:cs typeface="MV Boli" panose="02000500030200090000" pitchFamily="2" charset="0"/>
                        </a:rPr>
                        <a:t>Is anything slowing your team down or getting in their way?</a:t>
                      </a:r>
                    </a:p>
                    <a:p>
                      <a:pPr marL="342900" indent="-342900">
                        <a:buAutoNum type="arabicPeriod"/>
                      </a:pPr>
                      <a:r>
                        <a:rPr lang="en-US" b="1" baseline="0" dirty="0">
                          <a:latin typeface="MV Boli" panose="02000500030200090000" pitchFamily="2" charset="0"/>
                          <a:cs typeface="MV Boli" panose="02000500030200090000" pitchFamily="2" charset="0"/>
                        </a:rPr>
                        <a:t>Are you about to put something to another team’s way?</a:t>
                      </a:r>
                      <a:endParaRPr lang="en-US" b="1" dirty="0">
                        <a:latin typeface="MV Boli" panose="02000500030200090000" pitchFamily="2" charset="0"/>
                        <a:cs typeface="MV Boli" panose="0200050003020009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5500699"/>
                  </a:ext>
                </a:extLst>
              </a:tr>
              <a:tr h="1265115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MV Boli" panose="02000500030200090000" pitchFamily="2" charset="0"/>
                          <a:cs typeface="MV Boli" panose="02000500030200090000" pitchFamily="2" charset="0"/>
                        </a:rPr>
                        <a:t>Not Time Boxed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MV Boli" panose="02000500030200090000" pitchFamily="2" charset="0"/>
                          <a:cs typeface="MV Boli" panose="02000500030200090000" pitchFamily="2" charset="0"/>
                        </a:rPr>
                        <a:t>Ad-hoc discussion</a:t>
                      </a:r>
                    </a:p>
                    <a:p>
                      <a:pPr marL="342900" indent="-342900">
                        <a:buAutoNum type="arabicPeriod"/>
                      </a:pPr>
                      <a:r>
                        <a:rPr lang="en-US" b="1" dirty="0">
                          <a:latin typeface="MV Boli" panose="02000500030200090000" pitchFamily="2" charset="0"/>
                          <a:cs typeface="MV Boli" panose="02000500030200090000" pitchFamily="2" charset="0"/>
                        </a:rPr>
                        <a:t>To remove impediments</a:t>
                      </a:r>
                    </a:p>
                    <a:p>
                      <a:pPr marL="342900" indent="-342900">
                        <a:buAutoNum type="arabicPeriod"/>
                      </a:pPr>
                      <a:r>
                        <a:rPr lang="en-US" b="1" dirty="0">
                          <a:latin typeface="MV Boli" panose="02000500030200090000" pitchFamily="2" charset="0"/>
                          <a:cs typeface="MV Boli" panose="02000500030200090000" pitchFamily="2" charset="0"/>
                        </a:rPr>
                        <a:t>To sync up activities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13214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3892780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2188" y="656822"/>
            <a:ext cx="8402223" cy="5772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30585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MV Boli" panose="02000500030200090000" pitchFamily="2" charset="0"/>
                <a:cs typeface="MV Boli" panose="02000500030200090000" pitchFamily="2" charset="0"/>
              </a:rPr>
              <a:t>A real scrum of scrums model</a:t>
            </a:r>
          </a:p>
        </p:txBody>
      </p:sp>
      <p:pic>
        <p:nvPicPr>
          <p:cNvPr id="4" name="Content Placeholder 3" descr="Screen Clippi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45891" y="1728552"/>
            <a:ext cx="7722009" cy="4432307"/>
          </a:xfrm>
        </p:spPr>
      </p:pic>
    </p:spTree>
    <p:extLst>
      <p:ext uri="{BB962C8B-B14F-4D97-AF65-F5344CB8AC3E}">
        <p14:creationId xmlns:p14="http://schemas.microsoft.com/office/powerpoint/2010/main" val="376194961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3" y="236732"/>
            <a:ext cx="10353761" cy="1326321"/>
          </a:xfrm>
        </p:spPr>
        <p:txBody>
          <a:bodyPr/>
          <a:lstStyle/>
          <a:p>
            <a:r>
              <a:rPr lang="en-US" dirty="0">
                <a:latin typeface="MV Boli" panose="02000500030200090000" pitchFamily="2" charset="0"/>
                <a:cs typeface="MV Boli" panose="02000500030200090000" pitchFamily="2" charset="0"/>
              </a:rPr>
              <a:t>Many, many teams, one huge product</a:t>
            </a:r>
          </a:p>
        </p:txBody>
      </p:sp>
      <p:pic>
        <p:nvPicPr>
          <p:cNvPr id="6" name="Content Placeholder 5" descr="Screen Clippi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36653" y="1563053"/>
            <a:ext cx="8108043" cy="5186430"/>
          </a:xfrm>
        </p:spPr>
      </p:pic>
    </p:spTree>
    <p:extLst>
      <p:ext uri="{BB962C8B-B14F-4D97-AF65-F5344CB8AC3E}">
        <p14:creationId xmlns:p14="http://schemas.microsoft.com/office/powerpoint/2010/main" val="396995324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MV Boli" panose="02000500030200090000" pitchFamily="2" charset="0"/>
                <a:cs typeface="MV Boli" panose="02000500030200090000" pitchFamily="2" charset="0"/>
              </a:rPr>
              <a:t>Rolling Backlog planning</a:t>
            </a:r>
          </a:p>
        </p:txBody>
      </p:sp>
      <p:pic>
        <p:nvPicPr>
          <p:cNvPr id="4" name="Content Placeholder 3" descr="Screen Clippi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09776" y="2158774"/>
            <a:ext cx="8985694" cy="3911826"/>
          </a:xfrm>
        </p:spPr>
      </p:pic>
    </p:spTree>
    <p:extLst>
      <p:ext uri="{BB962C8B-B14F-4D97-AF65-F5344CB8AC3E}">
        <p14:creationId xmlns:p14="http://schemas.microsoft.com/office/powerpoint/2010/main" val="272078846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MV Boli" panose="02000500030200090000" pitchFamily="2" charset="0"/>
                <a:cs typeface="MV Boli" panose="02000500030200090000" pitchFamily="2" charset="0"/>
              </a:rPr>
              <a:t>Co-existence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MV Boli" panose="02000500030200090000" pitchFamily="2" charset="0"/>
                <a:cs typeface="MV Boli" panose="02000500030200090000" pitchFamily="2" charset="0"/>
              </a:rPr>
              <a:t>Waterfall at the end</a:t>
            </a:r>
          </a:p>
          <a:p>
            <a:pPr lvl="1"/>
            <a:r>
              <a:rPr lang="en-US" dirty="0">
                <a:latin typeface="MV Boli" panose="02000500030200090000" pitchFamily="2" charset="0"/>
                <a:cs typeface="MV Boli" panose="02000500030200090000" pitchFamily="2" charset="0"/>
              </a:rPr>
              <a:t>Irritating</a:t>
            </a:r>
          </a:p>
          <a:p>
            <a:r>
              <a:rPr lang="en-US" dirty="0">
                <a:latin typeface="MV Boli" panose="02000500030200090000" pitchFamily="2" charset="0"/>
                <a:cs typeface="MV Boli" panose="02000500030200090000" pitchFamily="2" charset="0"/>
              </a:rPr>
              <a:t>Waterfall Up Front</a:t>
            </a:r>
          </a:p>
          <a:p>
            <a:pPr lvl="1"/>
            <a:r>
              <a:rPr lang="en-US" dirty="0">
                <a:latin typeface="MV Boli" panose="02000500030200090000" pitchFamily="2" charset="0"/>
                <a:cs typeface="MV Boli" panose="02000500030200090000" pitchFamily="2" charset="0"/>
              </a:rPr>
              <a:t>Painful</a:t>
            </a:r>
          </a:p>
          <a:p>
            <a:r>
              <a:rPr lang="en-US" dirty="0">
                <a:latin typeface="MV Boli" panose="02000500030200090000" pitchFamily="2" charset="0"/>
                <a:cs typeface="MV Boli" panose="02000500030200090000" pitchFamily="2" charset="0"/>
              </a:rPr>
              <a:t>Waterfall in Tandem</a:t>
            </a:r>
          </a:p>
          <a:p>
            <a:pPr lvl="1"/>
            <a:r>
              <a:rPr lang="en-US" dirty="0">
                <a:latin typeface="MV Boli" panose="02000500030200090000" pitchFamily="2" charset="0"/>
                <a:cs typeface="MV Boli" panose="02000500030200090000" pitchFamily="2" charset="0"/>
              </a:rPr>
              <a:t>Deadly</a:t>
            </a:r>
          </a:p>
        </p:txBody>
      </p:sp>
    </p:spTree>
    <p:extLst>
      <p:ext uri="{BB962C8B-B14F-4D97-AF65-F5344CB8AC3E}">
        <p14:creationId xmlns:p14="http://schemas.microsoft.com/office/powerpoint/2010/main" val="378641915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MV Boli" panose="02000500030200090000" pitchFamily="2" charset="0"/>
                <a:cs typeface="MV Boli" panose="02000500030200090000" pitchFamily="2" charset="0"/>
              </a:rPr>
              <a:t>If scrum mast co-exist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>
                <a:latin typeface="MV Boli" panose="02000500030200090000" pitchFamily="2" charset="0"/>
                <a:cs typeface="MV Boli" panose="02000500030200090000" pitchFamily="2" charset="0"/>
              </a:rPr>
              <a:t>Do somethings anyway</a:t>
            </a:r>
          </a:p>
          <a:p>
            <a:pPr lvl="1"/>
            <a:r>
              <a:rPr lang="en-US" dirty="0">
                <a:latin typeface="MV Boli" panose="02000500030200090000" pitchFamily="2" charset="0"/>
                <a:cs typeface="MV Boli" panose="02000500030200090000" pitchFamily="2" charset="0"/>
              </a:rPr>
              <a:t>Engineering practices</a:t>
            </a:r>
          </a:p>
          <a:p>
            <a:pPr lvl="1"/>
            <a:r>
              <a:rPr lang="en-US" dirty="0">
                <a:latin typeface="MV Boli" panose="02000500030200090000" pitchFamily="2" charset="0"/>
                <a:cs typeface="MV Boli" panose="02000500030200090000" pitchFamily="2" charset="0"/>
              </a:rPr>
              <a:t>Daily standup</a:t>
            </a:r>
          </a:p>
          <a:p>
            <a:pPr lvl="1"/>
            <a:r>
              <a:rPr lang="en-US" dirty="0">
                <a:latin typeface="MV Boli" panose="02000500030200090000" pitchFamily="2" charset="0"/>
                <a:cs typeface="MV Boli" panose="02000500030200090000" pitchFamily="2" charset="0"/>
              </a:rPr>
              <a:t>Frequent Reviews</a:t>
            </a:r>
          </a:p>
          <a:p>
            <a:pPr lvl="1"/>
            <a:r>
              <a:rPr lang="en-US" dirty="0">
                <a:latin typeface="MV Boli" panose="02000500030200090000" pitchFamily="2" charset="0"/>
                <a:cs typeface="MV Boli" panose="02000500030200090000" pitchFamily="2" charset="0"/>
              </a:rPr>
              <a:t>Demonstrate progress</a:t>
            </a:r>
          </a:p>
          <a:p>
            <a:pPr lvl="1"/>
            <a:r>
              <a:rPr lang="en-US" dirty="0">
                <a:latin typeface="MV Boli" panose="02000500030200090000" pitchFamily="2" charset="0"/>
                <a:cs typeface="MV Boli" panose="02000500030200090000" pitchFamily="2" charset="0"/>
              </a:rPr>
              <a:t>Information share</a:t>
            </a:r>
          </a:p>
          <a:p>
            <a:r>
              <a:rPr lang="en-US" dirty="0">
                <a:latin typeface="MV Boli" panose="02000500030200090000" pitchFamily="2" charset="0"/>
                <a:cs typeface="MV Boli" panose="02000500030200090000" pitchFamily="2" charset="0"/>
              </a:rPr>
              <a:t>Find small work batches</a:t>
            </a:r>
          </a:p>
          <a:p>
            <a:pPr lvl="1"/>
            <a:r>
              <a:rPr lang="en-US" dirty="0">
                <a:latin typeface="MV Boli" panose="02000500030200090000" pitchFamily="2" charset="0"/>
                <a:cs typeface="MV Boli" panose="02000500030200090000" pitchFamily="2" charset="0"/>
              </a:rPr>
              <a:t>Large specifications can be thin-sliced</a:t>
            </a:r>
          </a:p>
          <a:p>
            <a:pPr lvl="1"/>
            <a:r>
              <a:rPr lang="en-US" dirty="0">
                <a:latin typeface="MV Boli" panose="02000500030200090000" pitchFamily="2" charset="0"/>
                <a:cs typeface="MV Boli" panose="02000500030200090000" pitchFamily="2" charset="0"/>
              </a:rPr>
              <a:t>Deliver to the specification, incrementally</a:t>
            </a:r>
          </a:p>
          <a:p>
            <a:r>
              <a:rPr lang="en-US" dirty="0">
                <a:latin typeface="MV Boli" panose="02000500030200090000" pitchFamily="2" charset="0"/>
                <a:cs typeface="MV Boli" panose="02000500030200090000" pitchFamily="2" charset="0"/>
              </a:rPr>
              <a:t>Try submitting Agile metrics along with other required ones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6556" y="1708150"/>
            <a:ext cx="4191000" cy="339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62206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MV Boli" panose="02000500030200090000" pitchFamily="2" charset="0"/>
                <a:cs typeface="MV Boli" panose="02000500030200090000" pitchFamily="2" charset="0"/>
              </a:rPr>
              <a:t>If scrum mast co-exist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MV Boli" panose="02000500030200090000" pitchFamily="2" charset="0"/>
                <a:cs typeface="MV Boli" panose="02000500030200090000" pitchFamily="2" charset="0"/>
              </a:rPr>
              <a:t>Add PBIs for</a:t>
            </a:r>
          </a:p>
          <a:p>
            <a:pPr lvl="1"/>
            <a:r>
              <a:rPr lang="en-US" dirty="0">
                <a:latin typeface="MV Boli" panose="02000500030200090000" pitchFamily="2" charset="0"/>
                <a:cs typeface="MV Boli" panose="02000500030200090000" pitchFamily="2" charset="0"/>
              </a:rPr>
              <a:t>Documents</a:t>
            </a:r>
          </a:p>
          <a:p>
            <a:pPr lvl="1"/>
            <a:r>
              <a:rPr lang="en-US" dirty="0">
                <a:latin typeface="MV Boli" panose="02000500030200090000" pitchFamily="2" charset="0"/>
                <a:cs typeface="MV Boli" panose="02000500030200090000" pitchFamily="2" charset="0"/>
              </a:rPr>
              <a:t>Analysis activity</a:t>
            </a:r>
          </a:p>
          <a:p>
            <a:pPr lvl="1"/>
            <a:r>
              <a:rPr lang="en-US" dirty="0">
                <a:latin typeface="MV Boli" panose="02000500030200090000" pitchFamily="2" charset="0"/>
                <a:cs typeface="MV Boli" panose="02000500030200090000" pitchFamily="2" charset="0"/>
              </a:rPr>
              <a:t>Checklists</a:t>
            </a:r>
          </a:p>
          <a:p>
            <a:pPr lvl="1"/>
            <a:r>
              <a:rPr lang="en-US" dirty="0">
                <a:latin typeface="MV Boli" panose="02000500030200090000" pitchFamily="2" charset="0"/>
                <a:cs typeface="MV Boli" panose="02000500030200090000" pitchFamily="2" charset="0"/>
              </a:rPr>
              <a:t>Other Plan-Driven deliverables</a:t>
            </a:r>
          </a:p>
        </p:txBody>
      </p:sp>
    </p:spTree>
    <p:extLst>
      <p:ext uri="{BB962C8B-B14F-4D97-AF65-F5344CB8AC3E}">
        <p14:creationId xmlns:p14="http://schemas.microsoft.com/office/powerpoint/2010/main" val="335911183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MV Boli" panose="02000500030200090000" pitchFamily="2" charset="0"/>
                <a:cs typeface="MV Boli" panose="02000500030200090000" pitchFamily="2" charset="0"/>
              </a:rPr>
              <a:t>Other agile metrics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3795" y="1536700"/>
            <a:ext cx="10353762" cy="4978400"/>
          </a:xfrm>
        </p:spPr>
        <p:txBody>
          <a:bodyPr>
            <a:normAutofit/>
          </a:bodyPr>
          <a:lstStyle/>
          <a:p>
            <a:r>
              <a:rPr lang="en-US" dirty="0">
                <a:latin typeface="MV Boli" panose="02000500030200090000" pitchFamily="2" charset="0"/>
                <a:cs typeface="MV Boli" panose="02000500030200090000" pitchFamily="2" charset="0"/>
              </a:rPr>
              <a:t>Defect Count </a:t>
            </a:r>
          </a:p>
          <a:p>
            <a:pPr lvl="1"/>
            <a:r>
              <a:rPr lang="en-US" dirty="0">
                <a:latin typeface="MV Boli" panose="02000500030200090000" pitchFamily="2" charset="0"/>
                <a:cs typeface="MV Boli" panose="02000500030200090000" pitchFamily="2" charset="0"/>
              </a:rPr>
              <a:t>Total active, open defects</a:t>
            </a:r>
          </a:p>
          <a:p>
            <a:pPr lvl="1"/>
            <a:r>
              <a:rPr lang="en-US" dirty="0">
                <a:latin typeface="MV Boli" panose="02000500030200090000" pitchFamily="2" charset="0"/>
                <a:cs typeface="MV Boli" panose="02000500030200090000" pitchFamily="2" charset="0"/>
              </a:rPr>
              <a:t>Relative to Acceptable Defect Ceiling</a:t>
            </a:r>
          </a:p>
          <a:p>
            <a:r>
              <a:rPr lang="en-US" dirty="0">
                <a:latin typeface="MV Boli" panose="02000500030200090000" pitchFamily="2" charset="0"/>
                <a:cs typeface="MV Boli" panose="02000500030200090000" pitchFamily="2" charset="0"/>
              </a:rPr>
              <a:t>Sprint Cumulative Flow ; Sprint </a:t>
            </a:r>
            <a:r>
              <a:rPr lang="zh-CN" altLang="en-US" dirty="0">
                <a:latin typeface="MV Boli" panose="02000500030200090000" pitchFamily="2" charset="0"/>
                <a:cs typeface="MV Boli" panose="02000500030200090000" pitchFamily="2" charset="0"/>
              </a:rPr>
              <a:t>积累</a:t>
            </a:r>
            <a:endParaRPr lang="en-US" altLang="zh-CN" dirty="0">
              <a:latin typeface="MV Boli" panose="02000500030200090000" pitchFamily="2" charset="0"/>
              <a:cs typeface="MV Boli" panose="02000500030200090000" pitchFamily="2" charset="0"/>
            </a:endParaRPr>
          </a:p>
          <a:p>
            <a:pPr lvl="1"/>
            <a:r>
              <a:rPr lang="en-US" altLang="zh-CN" dirty="0">
                <a:latin typeface="MV Boli" panose="02000500030200090000" pitchFamily="2" charset="0"/>
                <a:cs typeface="MV Boli" panose="02000500030200090000" pitchFamily="2" charset="0"/>
              </a:rPr>
              <a:t>Total work to deliver a Sprint changing over time</a:t>
            </a:r>
          </a:p>
          <a:p>
            <a:pPr lvl="1"/>
            <a:r>
              <a:rPr lang="en-US" dirty="0">
                <a:latin typeface="MV Boli" panose="02000500030200090000" pitchFamily="2" charset="0"/>
                <a:cs typeface="MV Boli" panose="02000500030200090000" pitchFamily="2" charset="0"/>
              </a:rPr>
              <a:t>The rate at which the Team are completing the Sprint Backlog</a:t>
            </a:r>
          </a:p>
          <a:p>
            <a:pPr lvl="1"/>
            <a:r>
              <a:rPr lang="en-US" dirty="0">
                <a:latin typeface="MV Boli" panose="02000500030200090000" pitchFamily="2" charset="0"/>
                <a:cs typeface="MV Boli" panose="02000500030200090000" pitchFamily="2" charset="0"/>
              </a:rPr>
              <a:t>The amount of work In Progress at any time</a:t>
            </a:r>
          </a:p>
          <a:p>
            <a:r>
              <a:rPr lang="en-US" dirty="0">
                <a:latin typeface="MV Boli" panose="02000500030200090000" pitchFamily="2" charset="0"/>
                <a:cs typeface="MV Boli" panose="02000500030200090000" pitchFamily="2" charset="0"/>
              </a:rPr>
              <a:t>Product Backlog Depth</a:t>
            </a:r>
          </a:p>
          <a:p>
            <a:pPr lvl="1"/>
            <a:r>
              <a:rPr lang="en-US" dirty="0">
                <a:latin typeface="MV Boli" panose="02000500030200090000" pitchFamily="2" charset="0"/>
                <a:cs typeface="MV Boli" panose="02000500030200090000" pitchFamily="2" charset="0"/>
              </a:rPr>
              <a:t>Long Product Backlogs are wasted work</a:t>
            </a:r>
          </a:p>
          <a:p>
            <a:pPr lvl="1"/>
            <a:r>
              <a:rPr lang="en-US" dirty="0">
                <a:latin typeface="MV Boli" panose="02000500030200090000" pitchFamily="2" charset="0"/>
                <a:cs typeface="MV Boli" panose="02000500030200090000" pitchFamily="2" charset="0"/>
              </a:rPr>
              <a:t>150 Items is a ceiling</a:t>
            </a:r>
          </a:p>
          <a:p>
            <a:pPr lvl="1"/>
            <a:r>
              <a:rPr lang="en-US" dirty="0">
                <a:latin typeface="MV Boli" panose="02000500030200090000" pitchFamily="2" charset="0"/>
                <a:cs typeface="MV Boli" panose="02000500030200090000" pitchFamily="2" charset="0"/>
              </a:rPr>
              <a:t>3 Sprints of Items is a Floor</a:t>
            </a:r>
          </a:p>
        </p:txBody>
      </p:sp>
    </p:spTree>
    <p:extLst>
      <p:ext uri="{BB962C8B-B14F-4D97-AF65-F5344CB8AC3E}">
        <p14:creationId xmlns:p14="http://schemas.microsoft.com/office/powerpoint/2010/main" val="272013510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MV Boli" panose="02000500030200090000" pitchFamily="2" charset="0"/>
                <a:cs typeface="MV Boli" panose="02000500030200090000" pitchFamily="2" charset="0"/>
              </a:rPr>
              <a:t>% Earned value burn up</a:t>
            </a:r>
          </a:p>
        </p:txBody>
      </p:sp>
      <p:pic>
        <p:nvPicPr>
          <p:cNvPr id="4" name="Content Placeholder 3" descr="Screen Clippi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1195" y="1935921"/>
            <a:ext cx="6272543" cy="4172779"/>
          </a:xfrm>
        </p:spPr>
      </p:pic>
      <p:sp>
        <p:nvSpPr>
          <p:cNvPr id="5" name="TextBox 4"/>
          <p:cNvSpPr txBox="1"/>
          <p:nvPr/>
        </p:nvSpPr>
        <p:spPr>
          <a:xfrm>
            <a:off x="6940946" y="1935921"/>
            <a:ext cx="480920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MV Boli" panose="02000500030200090000" pitchFamily="2" charset="0"/>
                <a:cs typeface="MV Boli" panose="02000500030200090000" pitchFamily="2" charset="0"/>
              </a:rPr>
              <a:t>Shows delivery of Business Value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MV Boli" panose="02000500030200090000" pitchFamily="2" charset="0"/>
                <a:cs typeface="MV Boli" panose="02000500030200090000" pitchFamily="2" charset="0"/>
              </a:rPr>
              <a:t>Can show ROI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MV Boli" panose="02000500030200090000" pitchFamily="2" charset="0"/>
                <a:cs typeface="MV Boli" panose="02000500030200090000" pitchFamily="2" charset="0"/>
              </a:rPr>
              <a:t>Great for executive briefs</a:t>
            </a:r>
          </a:p>
        </p:txBody>
      </p:sp>
    </p:spTree>
    <p:extLst>
      <p:ext uri="{BB962C8B-B14F-4D97-AF65-F5344CB8AC3E}">
        <p14:creationId xmlns:p14="http://schemas.microsoft.com/office/powerpoint/2010/main" val="422996798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78346F"/>
      </a:dk2>
      <a:lt2>
        <a:srgbClr val="D9A8D2"/>
      </a:lt2>
      <a:accent1>
        <a:srgbClr val="CE57AB"/>
      </a:accent1>
      <a:accent2>
        <a:srgbClr val="8E8EFD"/>
      </a:accent2>
      <a:accent3>
        <a:srgbClr val="7CBCE0"/>
      </a:accent3>
      <a:accent4>
        <a:srgbClr val="70BF9F"/>
      </a:accent4>
      <a:accent5>
        <a:srgbClr val="A5B960"/>
      </a:accent5>
      <a:accent6>
        <a:srgbClr val="D47A57"/>
      </a:accent6>
      <a:hlink>
        <a:srgbClr val="D164DE"/>
      </a:hlink>
      <a:folHlink>
        <a:srgbClr val="BE87C4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D4FE1632-F131-47D3-A814-99E9CD025E2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TM04033921[[fn=Damask]]</Template>
  <TotalTime>1118</TotalTime>
  <Words>4027</Words>
  <Application>Microsoft Office PowerPoint</Application>
  <PresentationFormat>Widescreen</PresentationFormat>
  <Paragraphs>510</Paragraphs>
  <Slides>106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106</vt:i4>
      </vt:variant>
    </vt:vector>
  </HeadingPairs>
  <TitlesOfParts>
    <vt:vector size="113" baseType="lpstr">
      <vt:lpstr>Microsoft MHei</vt:lpstr>
      <vt:lpstr>宋体</vt:lpstr>
      <vt:lpstr>Arial</vt:lpstr>
      <vt:lpstr>Bookman Old Style</vt:lpstr>
      <vt:lpstr>MV Boli</vt:lpstr>
      <vt:lpstr>Rockwell</vt:lpstr>
      <vt:lpstr>Damask</vt:lpstr>
      <vt:lpstr>Agile Team Practices</vt:lpstr>
      <vt:lpstr>Overview</vt:lpstr>
      <vt:lpstr>敏捷 VS 快速</vt:lpstr>
      <vt:lpstr>Warm up!</vt:lpstr>
      <vt:lpstr>What is Agile? 什么是敏捷</vt:lpstr>
      <vt:lpstr>Empirical process 试验性过程</vt:lpstr>
      <vt:lpstr>Agile VS Waterfall（Plan driven）</vt:lpstr>
      <vt:lpstr>Winston Royce's Waterfall Model</vt:lpstr>
      <vt:lpstr>Values （Agile Manifesto） 价值观 （敏捷宣言）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Scrum 起源</vt:lpstr>
      <vt:lpstr>PowerPoint Presentation</vt:lpstr>
      <vt:lpstr>What’s scrum -  scrum is a framework </vt:lpstr>
      <vt:lpstr>PowerPoint Presentation</vt:lpstr>
      <vt:lpstr>Agile requirements and estimation - effective requirements</vt:lpstr>
      <vt:lpstr>User story</vt:lpstr>
      <vt:lpstr>User story</vt:lpstr>
      <vt:lpstr>User story and Acceptance criteria 用户故事和验收标准</vt:lpstr>
      <vt:lpstr>Epic &amp; Implementable stories 史诗与可实现级用户故事</vt:lpstr>
      <vt:lpstr>User Stories Granularity 用户故事的粒度</vt:lpstr>
      <vt:lpstr>Invest 原则</vt:lpstr>
      <vt:lpstr>Traditional vs Agile 传统 vs 敏捷 Horizontal vs vertical 横切 vs 纵切</vt:lpstr>
      <vt:lpstr>Break down requirements 切割需求的一些思路</vt:lpstr>
      <vt:lpstr>Estimate</vt:lpstr>
      <vt:lpstr>It’s called an estimation</vt:lpstr>
      <vt:lpstr>Planning poker</vt:lpstr>
      <vt:lpstr>Planning poker rules</vt:lpstr>
      <vt:lpstr>Product backlog</vt:lpstr>
      <vt:lpstr>Prioritization Techniques 优先级排列技巧</vt:lpstr>
      <vt:lpstr>Product backlog refinement 产品backlog梳理</vt:lpstr>
      <vt:lpstr>PowerPoint Presentation</vt:lpstr>
      <vt:lpstr>Sprint backlog</vt:lpstr>
      <vt:lpstr>Managing Sprint backlog</vt:lpstr>
      <vt:lpstr>PowerPoint Presentation</vt:lpstr>
      <vt:lpstr>Increment 增量</vt:lpstr>
      <vt:lpstr>Product backlog Item VS Sprint Backlog Item</vt:lpstr>
      <vt:lpstr>About Tasks</vt:lpstr>
      <vt:lpstr>Task boards</vt:lpstr>
      <vt:lpstr>石头的寓言 （The parable of stones）</vt:lpstr>
      <vt:lpstr>Chickens and pigs</vt:lpstr>
      <vt:lpstr>The development team</vt:lpstr>
      <vt:lpstr>Result？</vt:lpstr>
      <vt:lpstr>The development team – mission 开发团队 – 使命</vt:lpstr>
      <vt:lpstr>Definition of Done (DoD) “完成”的定义</vt:lpstr>
      <vt:lpstr>The product owner – characteristics Product owner – 特征</vt:lpstr>
      <vt:lpstr>The product owner – mission The product owner – 使命</vt:lpstr>
      <vt:lpstr>The scrum master – characteristics The scrum Master – 特征</vt:lpstr>
      <vt:lpstr>The scrum master – mission the scrum master – 使命</vt:lpstr>
      <vt:lpstr>Scrum master common focused areas Scrum master的关注领域</vt:lpstr>
      <vt:lpstr>The scrum master as a team coach – core competences scrum master 作为团队教练 – 核心技能</vt:lpstr>
      <vt:lpstr>Different scrum roles in one team Scrum团队中的不同角色</vt:lpstr>
      <vt:lpstr>Sprint</vt:lpstr>
      <vt:lpstr>Sprint</vt:lpstr>
      <vt:lpstr>Sprint</vt:lpstr>
      <vt:lpstr>Before first sprint</vt:lpstr>
      <vt:lpstr>Sprint Planning meeting</vt:lpstr>
      <vt:lpstr>Sprint planning meeting</vt:lpstr>
      <vt:lpstr>Sprint planning meeting</vt:lpstr>
      <vt:lpstr>Daily Scrum</vt:lpstr>
      <vt:lpstr>The daily scrum</vt:lpstr>
      <vt:lpstr>Keeping it fun an interesting</vt:lpstr>
      <vt:lpstr>Daily standup smells</vt:lpstr>
      <vt:lpstr>Sprint review</vt:lpstr>
      <vt:lpstr>The sprint retrospective</vt:lpstr>
      <vt:lpstr>Sprint Retrospective</vt:lpstr>
      <vt:lpstr>Sprint burndown charts</vt:lpstr>
      <vt:lpstr>Release burndown &amp; burnup</vt:lpstr>
      <vt:lpstr>Scrum team velocity</vt:lpstr>
      <vt:lpstr>Velocity?</vt:lpstr>
      <vt:lpstr>Project Management Triangle 项目管理铁三角</vt:lpstr>
      <vt:lpstr>PowerPoint Presentation</vt:lpstr>
      <vt:lpstr>Agile planning</vt:lpstr>
      <vt:lpstr>Cone of Uncertainty</vt:lpstr>
      <vt:lpstr>PowerPoint Presentation</vt:lpstr>
      <vt:lpstr>PowerPoint Presentation</vt:lpstr>
      <vt:lpstr>PowerPoint Presentation</vt:lpstr>
      <vt:lpstr>2 Rules</vt:lpstr>
      <vt:lpstr>When will requirement F likely ship?</vt:lpstr>
      <vt:lpstr>A typical release plan</vt:lpstr>
      <vt:lpstr>多阶段发布计划的一种方式：  Story Map （故事图谱）</vt:lpstr>
      <vt:lpstr>PowerPoint Presentation</vt:lpstr>
      <vt:lpstr>Enterprise Scrum Getting big without getting slow</vt:lpstr>
      <vt:lpstr>Scrum of Scrums</vt:lpstr>
      <vt:lpstr>Meeting agenda</vt:lpstr>
      <vt:lpstr>PowerPoint Presentation</vt:lpstr>
      <vt:lpstr>A real scrum of scrums model</vt:lpstr>
      <vt:lpstr>Many, many teams, one huge product</vt:lpstr>
      <vt:lpstr>Rolling Backlog planning</vt:lpstr>
      <vt:lpstr>Co-existence models</vt:lpstr>
      <vt:lpstr>If scrum mast co-exist</vt:lpstr>
      <vt:lpstr>If scrum mast co-exist</vt:lpstr>
      <vt:lpstr>Other agile metrics</vt:lpstr>
      <vt:lpstr>% Earned value burn up</vt:lpstr>
      <vt:lpstr>Code focused metrics</vt:lpstr>
      <vt:lpstr>XP – Extreme programming</vt:lpstr>
      <vt:lpstr>PowerPoint Presentation</vt:lpstr>
      <vt:lpstr>Lean manufacturing</vt:lpstr>
      <vt:lpstr>Principles of Lean software development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Wang, Jianjian</dc:creator>
  <cp:lastModifiedBy>Tan, Chengyi</cp:lastModifiedBy>
  <cp:revision>69</cp:revision>
  <dcterms:created xsi:type="dcterms:W3CDTF">2016-11-08T05:43:00Z</dcterms:created>
  <dcterms:modified xsi:type="dcterms:W3CDTF">2018-01-16T07:57:16Z</dcterms:modified>
</cp:coreProperties>
</file>